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3" r:id="rId1"/>
  </p:sldMasterIdLst>
  <p:notesMasterIdLst>
    <p:notesMasterId r:id="rId25"/>
  </p:notesMasterIdLst>
  <p:sldIdLst>
    <p:sldId id="256" r:id="rId2"/>
    <p:sldId id="257" r:id="rId3"/>
    <p:sldId id="258" r:id="rId4"/>
    <p:sldId id="259" r:id="rId5"/>
    <p:sldId id="260" r:id="rId6"/>
    <p:sldId id="261" r:id="rId7"/>
    <p:sldId id="262" r:id="rId8"/>
    <p:sldId id="263" r:id="rId9"/>
    <p:sldId id="264" r:id="rId10"/>
    <p:sldId id="272" r:id="rId11"/>
    <p:sldId id="265" r:id="rId12"/>
    <p:sldId id="266" r:id="rId13"/>
    <p:sldId id="267" r:id="rId14"/>
    <p:sldId id="278" r:id="rId15"/>
    <p:sldId id="268" r:id="rId16"/>
    <p:sldId id="269" r:id="rId17"/>
    <p:sldId id="273" r:id="rId18"/>
    <p:sldId id="274" r:id="rId19"/>
    <p:sldId id="275" r:id="rId20"/>
    <p:sldId id="276" r:id="rId21"/>
    <p:sldId id="277" r:id="rId22"/>
    <p:sldId id="270" r:id="rId23"/>
    <p:sldId id="271" r:id="rId24"/>
  </p:sldIdLst>
  <p:sldSz cx="9144000" cy="6858000" type="screen4x3"/>
  <p:notesSz cx="7010400" cy="9296400"/>
  <p:defaultTextStyle>
    <a:defPPr>
      <a:defRPr lang="en-US"/>
    </a:defPPr>
    <a:lvl1pPr algn="l" rtl="0" eaLnBrk="0" fontAlgn="base" hangingPunct="0">
      <a:spcBef>
        <a:spcPct val="0"/>
      </a:spcBef>
      <a:spcAft>
        <a:spcPct val="0"/>
      </a:spcAft>
      <a:defRPr kern="1200">
        <a:solidFill>
          <a:schemeClr val="tx1"/>
        </a:solidFill>
        <a:latin typeface="Tahoma" pitchFamily="34" charset="0"/>
        <a:ea typeface="+mn-ea"/>
        <a:cs typeface="+mn-cs"/>
      </a:defRPr>
    </a:lvl1pPr>
    <a:lvl2pPr marL="457200" algn="l" rtl="0" eaLnBrk="0" fontAlgn="base" hangingPunct="0">
      <a:spcBef>
        <a:spcPct val="0"/>
      </a:spcBef>
      <a:spcAft>
        <a:spcPct val="0"/>
      </a:spcAft>
      <a:defRPr kern="1200">
        <a:solidFill>
          <a:schemeClr val="tx1"/>
        </a:solidFill>
        <a:latin typeface="Tahoma" pitchFamily="34" charset="0"/>
        <a:ea typeface="+mn-ea"/>
        <a:cs typeface="+mn-cs"/>
      </a:defRPr>
    </a:lvl2pPr>
    <a:lvl3pPr marL="914400" algn="l" rtl="0" eaLnBrk="0" fontAlgn="base" hangingPunct="0">
      <a:spcBef>
        <a:spcPct val="0"/>
      </a:spcBef>
      <a:spcAft>
        <a:spcPct val="0"/>
      </a:spcAft>
      <a:defRPr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505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9771" autoAdjust="0"/>
  </p:normalViewPr>
  <p:slideViewPr>
    <p:cSldViewPr>
      <p:cViewPr varScale="1">
        <p:scale>
          <a:sx n="66" d="100"/>
          <a:sy n="66" d="100"/>
        </p:scale>
        <p:origin x="-63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3037840" cy="464820"/>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eaLnBrk="1" hangingPunct="1">
              <a:defRPr sz="1200">
                <a:latin typeface="Arial" charset="0"/>
              </a:defRPr>
            </a:lvl1pPr>
          </a:lstStyle>
          <a:p>
            <a:endParaRPr lang="en-US"/>
          </a:p>
        </p:txBody>
      </p:sp>
      <p:sp>
        <p:nvSpPr>
          <p:cNvPr id="12291" name="Rectangle 3"/>
          <p:cNvSpPr>
            <a:spLocks noGrp="1" noChangeArrowheads="1"/>
          </p:cNvSpPr>
          <p:nvPr>
            <p:ph type="dt" idx="1"/>
          </p:nvPr>
        </p:nvSpPr>
        <p:spPr bwMode="auto">
          <a:xfrm>
            <a:off x="3970938" y="0"/>
            <a:ext cx="3037840" cy="464820"/>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lvl1pPr algn="r" eaLnBrk="1" hangingPunct="1">
              <a:defRPr sz="1200">
                <a:latin typeface="Arial" charset="0"/>
              </a:defRPr>
            </a:lvl1pPr>
          </a:lstStyle>
          <a:p>
            <a:endParaRPr lang="en-US"/>
          </a:p>
        </p:txBody>
      </p:sp>
      <p:sp>
        <p:nvSpPr>
          <p:cNvPr id="12292"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a:effectLst/>
        </p:spPr>
      </p:sp>
      <p:sp>
        <p:nvSpPr>
          <p:cNvPr id="12293" name="Rectangle 5"/>
          <p:cNvSpPr>
            <a:spLocks noGrp="1" noChangeArrowheads="1"/>
          </p:cNvSpPr>
          <p:nvPr>
            <p:ph type="body" sz="quarter" idx="3"/>
          </p:nvPr>
        </p:nvSpPr>
        <p:spPr bwMode="auto">
          <a:xfrm>
            <a:off x="701040" y="4415790"/>
            <a:ext cx="5608320" cy="4183380"/>
          </a:xfrm>
          <a:prstGeom prst="rect">
            <a:avLst/>
          </a:prstGeom>
          <a:noFill/>
          <a:ln w="9525">
            <a:noFill/>
            <a:miter lim="800000"/>
            <a:headEnd/>
            <a:tailEnd/>
          </a:ln>
          <a:effectLst/>
        </p:spPr>
        <p:txBody>
          <a:bodyPr vert="horz" wrap="square" lIns="93177" tIns="46589" rIns="93177" bIns="46589"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2294" name="Rectangle 6"/>
          <p:cNvSpPr>
            <a:spLocks noGrp="1" noChangeArrowheads="1"/>
          </p:cNvSpPr>
          <p:nvPr>
            <p:ph type="ftr" sz="quarter" idx="4"/>
          </p:nvPr>
        </p:nvSpPr>
        <p:spPr bwMode="auto">
          <a:xfrm>
            <a:off x="0" y="8829967"/>
            <a:ext cx="3037840" cy="464820"/>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eaLnBrk="1" hangingPunct="1">
              <a:defRPr sz="1200">
                <a:latin typeface="Arial" charset="0"/>
              </a:defRPr>
            </a:lvl1pPr>
          </a:lstStyle>
          <a:p>
            <a:endParaRPr lang="en-US"/>
          </a:p>
        </p:txBody>
      </p:sp>
      <p:sp>
        <p:nvSpPr>
          <p:cNvPr id="12295" name="Rectangle 7"/>
          <p:cNvSpPr>
            <a:spLocks noGrp="1" noChangeArrowheads="1"/>
          </p:cNvSpPr>
          <p:nvPr>
            <p:ph type="sldNum" sz="quarter" idx="5"/>
          </p:nvPr>
        </p:nvSpPr>
        <p:spPr bwMode="auto">
          <a:xfrm>
            <a:off x="3970938" y="8829967"/>
            <a:ext cx="3037840" cy="464820"/>
          </a:xfrm>
          <a:prstGeom prst="rect">
            <a:avLst/>
          </a:prstGeom>
          <a:noFill/>
          <a:ln w="9525">
            <a:noFill/>
            <a:miter lim="800000"/>
            <a:headEnd/>
            <a:tailEnd/>
          </a:ln>
          <a:effectLst/>
        </p:spPr>
        <p:txBody>
          <a:bodyPr vert="horz" wrap="square" lIns="93177" tIns="46589" rIns="93177" bIns="46589" numCol="1" anchor="b" anchorCtr="0" compatLnSpc="1">
            <a:prstTxWarp prst="textNoShape">
              <a:avLst/>
            </a:prstTxWarp>
          </a:bodyPr>
          <a:lstStyle>
            <a:lvl1pPr algn="r" eaLnBrk="1" hangingPunct="1">
              <a:defRPr sz="1200">
                <a:latin typeface="Arial" charset="0"/>
              </a:defRPr>
            </a:lvl1pPr>
          </a:lstStyle>
          <a:p>
            <a:fld id="{FA111B7B-A1F5-4D53-8DCD-252E26666491}"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abcgallery.com/D/duccio/duccio65.html"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artchive.com/ftp_site.htm" TargetMode="External"/><Relationship Id="rId2" Type="http://schemas.openxmlformats.org/officeDocument/2006/relationships/slide" Target="../slides/slide21.xml"/><Relationship Id="rId1" Type="http://schemas.openxmlformats.org/officeDocument/2006/relationships/notesMaster" Target="../notesMasters/notesMaster1.xml"/><Relationship Id="rId4" Type="http://schemas.openxmlformats.org/officeDocument/2006/relationships/hyperlink" Target="http://www.artchive.com/artchive/E/el_greco.html" TargetMode="Externa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www.abcgallery.com/E/elgreco/elgreco8.html"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3BC940E-C546-4359-8FBB-F937D738B85C}" type="slidenum">
              <a:rPr lang="en-US"/>
              <a:pPr/>
              <a:t>2</a:t>
            </a:fld>
            <a:endParaRPr lang="en-US"/>
          </a:p>
        </p:txBody>
      </p:sp>
      <p:sp>
        <p:nvSpPr>
          <p:cNvPr id="13314" name="Rectangle 2"/>
          <p:cNvSpPr>
            <a:spLocks noGrp="1" noRot="1" noChangeAspect="1" noChangeArrowheads="1" noTextEdit="1"/>
          </p:cNvSpPr>
          <p:nvPr>
            <p:ph type="sldImg"/>
          </p:nvPr>
        </p:nvSpPr>
        <p:spPr>
          <a:ln/>
        </p:spPr>
      </p:sp>
      <p:sp>
        <p:nvSpPr>
          <p:cNvPr id="13315" name="Rectangle 3"/>
          <p:cNvSpPr>
            <a:spLocks noGrp="1" noChangeArrowheads="1"/>
          </p:cNvSpPr>
          <p:nvPr>
            <p:ph type="body" idx="1"/>
          </p:nvPr>
        </p:nvSpPr>
        <p:spPr/>
        <p:txBody>
          <a:bodyPr/>
          <a:lstStyle/>
          <a:p>
            <a:r>
              <a:rPr lang="en-US" b="1"/>
              <a:t>Christ Healing the Blind Man.</a:t>
            </a:r>
            <a:r>
              <a:rPr lang="en-US"/>
              <a:t> St. John (9:1-7) describes the episode how Christ restored the sight of a man blind from birth: He put an ointment on the eyes of the man and sent him to wash in a pool, on his return the blindness was cured. St. Matthew (20:29-34) describes a similar incident when 2 blind men were cured near Jericho. </a:t>
            </a:r>
            <a:br>
              <a:rPr lang="en-US"/>
            </a:br>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ct val="50000"/>
              </a:spcBef>
            </a:pPr>
            <a:r>
              <a:rPr lang="en-US" b="1" dirty="0" smtClean="0"/>
              <a:t>The story of Resurrection is told with variation in details in all four Gospels: Matthew 28:1-10; Mark 16:1-8; Luke 24:1-9; John 20:1-18. </a:t>
            </a:r>
          </a:p>
          <a:p>
            <a:pPr>
              <a:spcBef>
                <a:spcPct val="50000"/>
              </a:spcBef>
            </a:pPr>
            <a:r>
              <a:rPr lang="en-US" b="1" dirty="0" smtClean="0"/>
              <a:t>        Three days after Christ’s Entombment, at the end of Sabbath, the women (St. Mark names Mary of </a:t>
            </a:r>
            <a:r>
              <a:rPr lang="en-US" b="1" dirty="0" err="1" smtClean="0"/>
              <a:t>Magdala</a:t>
            </a:r>
            <a:r>
              <a:rPr lang="en-US" b="1" dirty="0" smtClean="0"/>
              <a:t>, Mary, mother of James, and Salome) went to Holy </a:t>
            </a:r>
            <a:r>
              <a:rPr lang="en-US" b="1" dirty="0" err="1" smtClean="0"/>
              <a:t>Sepulchre</a:t>
            </a:r>
            <a:r>
              <a:rPr lang="en-US" b="1" dirty="0" smtClean="0"/>
              <a:t> to embalm Christ’s body, wondering on their way how they would be able to roll away the heavy stone in front of the tomb. They found the tomb already open and in front stood a youth clad in white, who told them, that Christ was not in the tomb but was risen. This episode is also called in fine arts Holy Women at the </a:t>
            </a:r>
            <a:r>
              <a:rPr lang="en-US" b="1" dirty="0" err="1" smtClean="0"/>
              <a:t>Sepulchre</a:t>
            </a:r>
            <a:r>
              <a:rPr lang="en-US" b="1" dirty="0" smtClean="0"/>
              <a:t>.</a:t>
            </a:r>
            <a:r>
              <a:rPr lang="en-US" b="1" dirty="0" smtClean="0">
                <a:solidFill>
                  <a:schemeClr val="folHlink"/>
                </a:solidFill>
              </a:rPr>
              <a:t> </a:t>
            </a:r>
          </a:p>
          <a:p>
            <a:endParaRPr lang="en-US" dirty="0"/>
          </a:p>
        </p:txBody>
      </p:sp>
      <p:sp>
        <p:nvSpPr>
          <p:cNvPr id="4" name="Slide Number Placeholder 3"/>
          <p:cNvSpPr>
            <a:spLocks noGrp="1"/>
          </p:cNvSpPr>
          <p:nvPr>
            <p:ph type="sldNum" sz="quarter" idx="10"/>
          </p:nvPr>
        </p:nvSpPr>
        <p:spPr/>
        <p:txBody>
          <a:bodyPr/>
          <a:lstStyle/>
          <a:p>
            <a:fld id="{FA111B7B-A1F5-4D53-8DCD-252E26666491}" type="slidenum">
              <a:rPr lang="en-US" smtClean="0"/>
              <a:pPr/>
              <a:t>16</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EE5D062-F68C-47B7-AD09-04F8CAE5DEC8}" type="slidenum">
              <a:rPr lang="en-US"/>
              <a:pPr/>
              <a:t>18</a:t>
            </a:fld>
            <a:endParaRPr lang="en-US"/>
          </a:p>
        </p:txBody>
      </p:sp>
      <p:sp>
        <p:nvSpPr>
          <p:cNvPr id="38914" name="Rectangle 2"/>
          <p:cNvSpPr>
            <a:spLocks noGrp="1" noRot="1" noChangeAspect="1" noChangeArrowheads="1" noTextEdit="1"/>
          </p:cNvSpPr>
          <p:nvPr>
            <p:ph type="sldImg"/>
          </p:nvPr>
        </p:nvSpPr>
        <p:spPr>
          <a:ln/>
        </p:spPr>
      </p:sp>
      <p:sp>
        <p:nvSpPr>
          <p:cNvPr id="38915" name="Rectangle 3"/>
          <p:cNvSpPr>
            <a:spLocks noGrp="1" noChangeArrowheads="1"/>
          </p:cNvSpPr>
          <p:nvPr>
            <p:ph type="body" idx="1"/>
          </p:nvPr>
        </p:nvSpPr>
        <p:spPr/>
        <p:txBody>
          <a:bodyPr/>
          <a:lstStyle/>
          <a:p>
            <a:r>
              <a:rPr lang="en-US" b="1"/>
              <a:t>Agony in the Garden</a:t>
            </a:r>
            <a:r>
              <a:rPr lang="en-US"/>
              <a:t>, after the Mount of Olives, Jesus went up to the Garden of Gethsemane. He took with him Peter, James and John. He prayed there to his father Lord, begging him to release him from crucifixion. </a:t>
            </a:r>
            <a:br>
              <a:rPr lang="en-US"/>
            </a:br>
            <a:r>
              <a:rPr lang="en-US"/>
              <a:t>In painting this episode is often depicted with three apostles asleep, while Jesus is praying, with an angel to console Him. The chalice or cup mentioned by Christ in His prayer, "if this cup may not pass away from me, except I drink it" (Matthew 26:42), finds its place in the hand of the angel, sometimes the angel also carries a cross. </a:t>
            </a:r>
            <a:br>
              <a:rPr lang="en-US"/>
            </a:br>
            <a:r>
              <a:rPr lang="en-US" b="1"/>
              <a:t>On the Mount of Olives </a:t>
            </a:r>
            <a:r>
              <a:rPr lang="en-US"/>
              <a:t>(Matthew 26:30-35; Mark 14:26-31; Luke 21:39-45). </a:t>
            </a:r>
            <a:br>
              <a:rPr lang="en-US"/>
            </a:br>
            <a:r>
              <a:rPr lang="en-US"/>
              <a:t>Following the </a:t>
            </a:r>
            <a:r>
              <a:rPr lang="en-US" b="1"/>
              <a:t>Last Supper</a:t>
            </a:r>
            <a:r>
              <a:rPr lang="en-US"/>
              <a:t> Jesus with his disciples went to the mount of Olives. Then Jesus said to them that ‘tonight you will all lose faith because of me; for it is written: “I will strike the shepherd and the sheep of the flock will be scattered.” But after I am raised, I shall go ahead of you into Galilee.'  Peter replied, ‘Everyone else may lose faith because of you, but I never will’.  And Jesus answered, that ‘tonight before the cock crows you will disown me three times.’ (Matthew 26: 31-35). </a:t>
            </a:r>
            <a:br>
              <a:rPr lang="en-US"/>
            </a:br>
            <a:r>
              <a:rPr lang="en-US"/>
              <a:t>See: </a:t>
            </a:r>
            <a:r>
              <a:rPr lang="en-US" b="1"/>
              <a:t>Duccio di Buoninsegna.</a:t>
            </a:r>
            <a:r>
              <a:rPr lang="en-US"/>
              <a:t> </a:t>
            </a:r>
            <a:r>
              <a:rPr lang="en-US" b="1">
                <a:hlinkClick r:id="rId3"/>
              </a:rPr>
              <a:t>Maestà</a:t>
            </a:r>
            <a:r>
              <a:rPr lang="en-US">
                <a:hlinkClick r:id="rId3"/>
              </a:rPr>
              <a:t>: </a:t>
            </a:r>
            <a:r>
              <a:rPr lang="en-US" b="1" i="1">
                <a:hlinkClick r:id="rId3"/>
              </a:rPr>
              <a:t>The Prayer on the Mount of Olives</a:t>
            </a:r>
            <a:r>
              <a:rPr lang="en-US" b="1" i="1"/>
              <a:t>.</a:t>
            </a:r>
            <a:r>
              <a:rPr lang="en-US"/>
              <a:t>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E3ACB32-417D-4710-B956-4BADB2732297}" type="slidenum">
              <a:rPr lang="en-US"/>
              <a:pPr/>
              <a:t>21</a:t>
            </a:fld>
            <a:endParaRPr lang="en-US"/>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p:txBody>
          <a:bodyPr/>
          <a:lstStyle/>
          <a:p>
            <a:r>
              <a:rPr lang="en-US">
                <a:hlinkClick r:id="rId3"/>
              </a:rPr>
              <a:t> </a:t>
            </a:r>
            <a:r>
              <a:rPr lang="en-US" b="1">
                <a:hlinkClick r:id="rId4"/>
              </a:rPr>
              <a:t>El Greco</a:t>
            </a:r>
            <a:r>
              <a:rPr lang="en-US"/>
              <a:t/>
            </a:r>
            <a:br>
              <a:rPr lang="en-US"/>
            </a:br>
            <a:r>
              <a:rPr lang="en-US"/>
              <a:t>Pieta</a:t>
            </a:r>
            <a:br>
              <a:rPr lang="en-US"/>
            </a:br>
            <a:r>
              <a:rPr lang="en-US"/>
              <a:t>1587-97</a:t>
            </a:r>
            <a:br>
              <a:rPr lang="en-US"/>
            </a:br>
            <a:r>
              <a:rPr lang="en-US"/>
              <a:t>Oil on canvas</a:t>
            </a:r>
            <a:br>
              <a:rPr lang="en-US"/>
            </a:br>
            <a:r>
              <a:rPr lang="en-US"/>
              <a:t>120 x 145 cm</a:t>
            </a:r>
            <a:br>
              <a:rPr lang="en-US"/>
            </a:br>
            <a:r>
              <a:rPr lang="en-US"/>
              <a:t>Stavros Niarchos Collection, Paris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b="1" dirty="0" smtClean="0"/>
              <a:t>He was… “a man of eccentric habits and ideas, of tremendous determination, extraordinary reticence, and extreme devoutness.”  He was valued and respected by the intellectuals of Toledo.  </a:t>
            </a:r>
          </a:p>
          <a:p>
            <a:endParaRPr lang="en-US" dirty="0"/>
          </a:p>
        </p:txBody>
      </p:sp>
      <p:sp>
        <p:nvSpPr>
          <p:cNvPr id="4" name="Slide Number Placeholder 3"/>
          <p:cNvSpPr>
            <a:spLocks noGrp="1"/>
          </p:cNvSpPr>
          <p:nvPr>
            <p:ph type="sldNum" sz="quarter" idx="10"/>
          </p:nvPr>
        </p:nvSpPr>
        <p:spPr/>
        <p:txBody>
          <a:bodyPr/>
          <a:lstStyle/>
          <a:p>
            <a:fld id="{FA111B7B-A1F5-4D53-8DCD-252E26666491}" type="slidenum">
              <a:rPr lang="en-US" smtClean="0"/>
              <a:pPr/>
              <a:t>22</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0B40BA8-36A3-4FA5-B0D7-4F15A80B3463}" type="slidenum">
              <a:rPr lang="en-US"/>
              <a:pPr/>
              <a:t>23</a:t>
            </a:fld>
            <a:endParaRPr lang="en-US"/>
          </a:p>
        </p:txBody>
      </p:sp>
      <p:sp>
        <p:nvSpPr>
          <p:cNvPr id="35842" name="Rectangle 2"/>
          <p:cNvSpPr>
            <a:spLocks noGrp="1" noRot="1" noChangeAspect="1" noChangeArrowheads="1" noTextEdit="1"/>
          </p:cNvSpPr>
          <p:nvPr>
            <p:ph type="sldImg"/>
          </p:nvPr>
        </p:nvSpPr>
        <p:spPr>
          <a:ln/>
        </p:spPr>
      </p:sp>
      <p:sp>
        <p:nvSpPr>
          <p:cNvPr id="35843" name="Rectangle 3"/>
          <p:cNvSpPr>
            <a:spLocks noGrp="1" noChangeArrowheads="1"/>
          </p:cNvSpPr>
          <p:nvPr>
            <p:ph type="body" idx="1"/>
          </p:nvPr>
        </p:nvSpPr>
        <p:spPr/>
        <p:txBody>
          <a:bodyPr/>
          <a:lstStyle/>
          <a:p>
            <a:r>
              <a:rPr lang="en-US" dirty="0"/>
              <a:t>In 1586, he painted his famous </a:t>
            </a:r>
            <a:r>
              <a:rPr lang="en-US" b="1" i="1" dirty="0">
                <a:hlinkClick r:id="rId3"/>
              </a:rPr>
              <a:t>The Burial of Count </a:t>
            </a:r>
            <a:r>
              <a:rPr lang="en-US" b="1" i="1" dirty="0" err="1">
                <a:hlinkClick r:id="rId3"/>
              </a:rPr>
              <a:t>Orgaz</a:t>
            </a:r>
            <a:r>
              <a:rPr lang="en-US" dirty="0"/>
              <a:t> (c.1586) for the church of St. </a:t>
            </a:r>
            <a:r>
              <a:rPr lang="en-US" dirty="0" err="1"/>
              <a:t>Thomé</a:t>
            </a:r>
            <a:r>
              <a:rPr lang="en-US" dirty="0"/>
              <a:t>, the success of which brought him a great number of commissions from the Church </a:t>
            </a:r>
            <a:endParaRPr lang="en-US" dirty="0" smtClean="0"/>
          </a:p>
          <a:p>
            <a:r>
              <a:rPr lang="en-US" dirty="0" smtClean="0"/>
              <a:t>El Greco did not have followers, and his art was forgotten for 300 years. The re-discovery of his painting was a sensation; he became one of the most popular masters of the past, his painting roused the interest of collectors, artists, lovers of art and art historians. El Greco is now regarded as one of the most important representatives of European Mannerism</a:t>
            </a:r>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7623621-3484-4EAD-8F77-1B94713C3D7D}" type="slidenum">
              <a:rPr lang="en-US"/>
              <a:pPr/>
              <a:t>4</a:t>
            </a:fld>
            <a:endParaRPr lang="en-US"/>
          </a:p>
        </p:txBody>
      </p:sp>
      <p:sp>
        <p:nvSpPr>
          <p:cNvPr id="16386" name="Rectangle 2"/>
          <p:cNvSpPr>
            <a:spLocks noGrp="1" noRot="1" noChangeAspect="1" noChangeArrowheads="1" noTextEdit="1"/>
          </p:cNvSpPr>
          <p:nvPr>
            <p:ph type="sldImg"/>
          </p:nvPr>
        </p:nvSpPr>
        <p:spPr>
          <a:ln/>
        </p:spPr>
      </p:sp>
      <p:sp>
        <p:nvSpPr>
          <p:cNvPr id="16387" name="Rectangle 3"/>
          <p:cNvSpPr>
            <a:spLocks noGrp="1" noChangeArrowheads="1"/>
          </p:cNvSpPr>
          <p:nvPr>
            <p:ph type="body" idx="1"/>
          </p:nvPr>
        </p:nvSpPr>
        <p:spPr/>
        <p:txBody>
          <a:bodyPr/>
          <a:lstStyle/>
          <a:p>
            <a:r>
              <a:rPr lang="en-US" b="1"/>
              <a:t>Christ Driving the Traders from the Temple.</a:t>
            </a:r>
            <a:r>
              <a:rPr lang="en-US"/>
              <a:t> The episode is described in all four Gospels: St. Matthew (21:12-13), St. Mark (11:15-18), St. Luke (19:45-46), St. John (2:14-17). The Temple in Jerusalem was turned into a market place by money-changers and traders. Outraged Jesus made a whip of cords and drove them out of the Temple."... and he went into the temple and began to drive out those who bought and sold there. He upset the tables of the money-changers and the seats of the dealers in pigeons; and he would not allow anyone to carry goods through the temple court. Then he began to teach them, and said, 'Does not scripture say, "My house shell be called a house of prayer for all nations"? But you have made it a robbers' cave.' (Mark 11:15-17).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F760169-A68F-4364-9F41-6F325B830DF7}" type="slidenum">
              <a:rPr lang="en-US"/>
              <a:pPr/>
              <a:t>5</a:t>
            </a:fld>
            <a:endParaRPr lang="en-US"/>
          </a:p>
        </p:txBody>
      </p:sp>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p:txBody>
          <a:bodyPr/>
          <a:lstStyle/>
          <a:p>
            <a:r>
              <a:rPr lang="en-US" b="1"/>
              <a:t>Mary Magdalene</a:t>
            </a:r>
            <a:r>
              <a:rPr lang="en-US"/>
              <a:t>, from an early Christian tradition, is three different women, which either met or followed Christ, combined: the unnamed sinner who, during a meal at the house of Simon the Pharisee, smears the Lord’s feet with perfume and dries them with her hair; Mary of Bethany, sister of Martha and Lazarus, who joined Jesus’ followers, received him in her house and persuaded him to raise her brother from the dead; and finally Mary of the town of Mandela, who was possessed by devils that Jesus exorcised, and who is present both at the Crucifixion and at the Entombment, and whom Christ graces with his first appearance as a Redeemer in the episode known as the </a:t>
            </a:r>
            <a:r>
              <a:rPr lang="en-US" i="1"/>
              <a:t>Noli me tangere</a:t>
            </a:r>
            <a:r>
              <a:rPr lang="en-US"/>
              <a:t>. </a:t>
            </a:r>
            <a:br>
              <a:rPr lang="en-US"/>
            </a:br>
            <a:r>
              <a:rPr lang="en-US"/>
              <a:t>      Mary Magdalene is the patron saint of prostitutes, hairdressers, perfumers, and of gardeners. In fine art she is presented with long loose hair; perfume or ointment pot, crown of thorns, mirror are sometimes also present. </a:t>
            </a:r>
            <a:br>
              <a:rPr lang="en-US"/>
            </a:br>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E4A5F7F-13B9-4F09-858C-7D561D869E4C}" type="slidenum">
              <a:rPr lang="en-US"/>
              <a:pPr/>
              <a:t>7</a:t>
            </a:fld>
            <a:endParaRPr lang="en-US"/>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p:txBody>
          <a:bodyPr/>
          <a:lstStyle/>
          <a:p>
            <a:r>
              <a:rPr lang="en-US" i="1" dirty="0"/>
              <a:t>The Adoration of the Shepherds </a:t>
            </a:r>
            <a:br>
              <a:rPr lang="en-US" i="1" dirty="0"/>
            </a:br>
            <a:r>
              <a:rPr lang="en-US" i="1" dirty="0"/>
              <a:t>1612-14 (230 Kb); Oil on canvas, 319 x 180 cm (125 5/8 x 70 7/8"); </a:t>
            </a:r>
            <a:r>
              <a:rPr lang="en-US" i="1" dirty="0" err="1"/>
              <a:t>Museo</a:t>
            </a:r>
            <a:r>
              <a:rPr lang="en-US" i="1" dirty="0"/>
              <a:t> del Prado, Madrid</a:t>
            </a:r>
            <a:r>
              <a:rPr lang="en-US" dirty="0"/>
              <a:t> </a:t>
            </a:r>
            <a:endParaRPr lang="en-US" dirty="0" smtClean="0"/>
          </a:p>
          <a:p>
            <a:endParaRPr lang="en-US" i="1" dirty="0" smtClean="0"/>
          </a:p>
          <a:p>
            <a:endParaRPr lang="en-US" i="1" dirty="0"/>
          </a:p>
          <a:p>
            <a:endParaRPr lang="en-US" i="1" dirty="0"/>
          </a:p>
          <a:p>
            <a:r>
              <a:rPr lang="en-US" i="1" dirty="0" smtClean="0"/>
              <a:t>Portrait </a:t>
            </a:r>
            <a:r>
              <a:rPr lang="en-US" i="1" dirty="0"/>
              <a:t>of a Cardinal</a:t>
            </a:r>
            <a:r>
              <a:rPr lang="en-US" dirty="0"/>
              <a:t> </a:t>
            </a:r>
            <a:br>
              <a:rPr lang="en-US" dirty="0"/>
            </a:br>
            <a:r>
              <a:rPr lang="en-US" dirty="0"/>
              <a:t>c. 1600 (160 Kb); Oil on canvas, 180.8 x 108 cm (67 1/4 x 42 1/2 in); The Metropolitan Museum of Art, New </a:t>
            </a:r>
            <a:r>
              <a:rPr lang="en-US" dirty="0" smtClean="0"/>
              <a:t>York</a:t>
            </a:r>
          </a:p>
          <a:p>
            <a:endParaRPr lang="en-US"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dirty="0" smtClean="0"/>
              <a:t>El Greco sometimes used interns of hospitals/ mental institutions as examples to help create the characters of his works, believing them to be closer to God.</a:t>
            </a:r>
          </a:p>
          <a:p>
            <a:r>
              <a:rPr lang="en-US" dirty="0" smtClean="0"/>
              <a:t> </a:t>
            </a:r>
            <a:r>
              <a:rPr lang="en-US" dirty="0"/>
              <a:t/>
            </a:r>
            <a:br>
              <a:rPr lang="en-US" dirty="0"/>
            </a:br>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A5367BD-09E3-446E-B1C0-5602DA9D4D44}" type="slidenum">
              <a:rPr lang="en-US"/>
              <a:pPr/>
              <a:t>8</a:t>
            </a:fld>
            <a:endParaRPr lang="en-US"/>
          </a:p>
        </p:txBody>
      </p:sp>
      <p:sp>
        <p:nvSpPr>
          <p:cNvPr id="23554" name="Rectangle 2"/>
          <p:cNvSpPr>
            <a:spLocks noGrp="1" noRot="1" noChangeAspect="1" noChangeArrowheads="1" noTextEdit="1"/>
          </p:cNvSpPr>
          <p:nvPr>
            <p:ph type="sldImg"/>
          </p:nvPr>
        </p:nvSpPr>
        <p:spPr>
          <a:ln/>
        </p:spPr>
      </p:sp>
      <p:sp>
        <p:nvSpPr>
          <p:cNvPr id="23555" name="Rectangle 3"/>
          <p:cNvSpPr>
            <a:spLocks noGrp="1" noChangeArrowheads="1"/>
          </p:cNvSpPr>
          <p:nvPr>
            <p:ph type="body" idx="1"/>
          </p:nvPr>
        </p:nvSpPr>
        <p:spPr/>
        <p:txBody>
          <a:bodyPr/>
          <a:lstStyle/>
          <a:p>
            <a:r>
              <a:rPr lang="en-US" i="1"/>
              <a:t>Baptism of Christ</a:t>
            </a:r>
            <a:r>
              <a:rPr lang="en-US"/>
              <a:t> </a:t>
            </a:r>
            <a:br>
              <a:rPr lang="en-US"/>
            </a:br>
            <a:r>
              <a:rPr lang="en-US"/>
              <a:t>1597-1600 (220 Kb); Oil on canvas, 350 x 144 cm; Museo del Prado, Madrid </a:t>
            </a:r>
          </a:p>
          <a:p>
            <a:endParaRPr lang="en-US"/>
          </a:p>
          <a:p>
            <a:r>
              <a:rPr lang="en-US" i="1"/>
              <a:t>The Holy Trinity</a:t>
            </a:r>
            <a:r>
              <a:rPr lang="en-US"/>
              <a:t> </a:t>
            </a:r>
            <a:br>
              <a:rPr lang="en-US"/>
            </a:br>
            <a:r>
              <a:rPr lang="en-US"/>
              <a:t>1577 (190 Kb); Paint on canvas, 300 x 179 cm (118 1/8 x 70 1/2"); Museo del Prado, Madrid </a:t>
            </a:r>
            <a:br>
              <a:rPr lang="en-US"/>
            </a:br>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B523838-ADFB-4FB7-AAA1-2E5EFE156D4B}" type="slidenum">
              <a:rPr lang="en-US"/>
              <a:pPr/>
              <a:t>10</a:t>
            </a:fld>
            <a:endParaRPr lang="en-US"/>
          </a:p>
        </p:txBody>
      </p:sp>
      <p:sp>
        <p:nvSpPr>
          <p:cNvPr id="34818" name="Rectangle 2"/>
          <p:cNvSpPr>
            <a:spLocks noGrp="1" noRot="1" noChangeAspect="1" noChangeArrowheads="1" noTextEdit="1"/>
          </p:cNvSpPr>
          <p:nvPr>
            <p:ph type="sldImg"/>
          </p:nvPr>
        </p:nvSpPr>
        <p:spPr>
          <a:ln/>
        </p:spPr>
      </p:sp>
      <p:sp>
        <p:nvSpPr>
          <p:cNvPr id="34819" name="Rectangle 3"/>
          <p:cNvSpPr>
            <a:spLocks noGrp="1" noChangeArrowheads="1"/>
          </p:cNvSpPr>
          <p:nvPr>
            <p:ph type="body" idx="1"/>
          </p:nvPr>
        </p:nvSpPr>
        <p:spPr/>
        <p:txBody>
          <a:bodyPr/>
          <a:lstStyle/>
          <a:p>
            <a:pPr eaLnBrk="0" hangingPunct="0">
              <a:spcBef>
                <a:spcPct val="50000"/>
              </a:spcBef>
            </a:pPr>
            <a:r>
              <a:rPr lang="en-US"/>
              <a:t>The story of Laocoön had been the subject of a now lost play by Sophocles, and was mentioned by other Greek writers. Laocoön was killed after attempting to expose the ruse of the Trojan Horse by striking it with a spear. The snakes were sent either by Apollo or Poseidon,</a:t>
            </a:r>
          </a:p>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The subject is taken from the Book of Revelation (6:9-11), in which Saint John the Evangelist implores God on behalf of the souls of the martyrs who await deliverance at the Last </a:t>
            </a:r>
            <a:r>
              <a:rPr lang="en-US" dirty="0" err="1" smtClean="0"/>
              <a:t>Judgement</a:t>
            </a:r>
            <a:r>
              <a:rPr lang="en-US" dirty="0" smtClean="0"/>
              <a:t>. The ecstatic figure of St. John dominates the canvas, while behind him naked souls writhe in a chaotic storm of emotion as they receive white robes of salvation. </a:t>
            </a:r>
          </a:p>
          <a:p>
            <a:endParaRPr lang="en-US" dirty="0"/>
          </a:p>
        </p:txBody>
      </p:sp>
      <p:sp>
        <p:nvSpPr>
          <p:cNvPr id="4" name="Slide Number Placeholder 3"/>
          <p:cNvSpPr>
            <a:spLocks noGrp="1"/>
          </p:cNvSpPr>
          <p:nvPr>
            <p:ph type="sldNum" sz="quarter" idx="10"/>
          </p:nvPr>
        </p:nvSpPr>
        <p:spPr/>
        <p:txBody>
          <a:bodyPr/>
          <a:lstStyle/>
          <a:p>
            <a:fld id="{FA111B7B-A1F5-4D53-8DCD-252E26666491}" type="slidenum">
              <a:rPr lang="en-US" smtClean="0"/>
              <a:pPr/>
              <a:t>11</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D68F3C6-B718-4BB9-9419-A7AB97685CDB}" type="slidenum">
              <a:rPr lang="en-US"/>
              <a:pPr/>
              <a:t>13</a:t>
            </a:fld>
            <a:endParaRPr lang="en-US"/>
          </a:p>
        </p:txBody>
      </p:sp>
      <p:sp>
        <p:nvSpPr>
          <p:cNvPr id="28674" name="Rectangle 2"/>
          <p:cNvSpPr>
            <a:spLocks noGrp="1" noRot="1" noChangeAspect="1" noChangeArrowheads="1" noTextEdit="1"/>
          </p:cNvSpPr>
          <p:nvPr>
            <p:ph type="sldImg"/>
          </p:nvPr>
        </p:nvSpPr>
        <p:spPr>
          <a:ln/>
        </p:spPr>
      </p:sp>
      <p:sp>
        <p:nvSpPr>
          <p:cNvPr id="28675" name="Rectangle 3"/>
          <p:cNvSpPr>
            <a:spLocks noGrp="1" noChangeArrowheads="1"/>
          </p:cNvSpPr>
          <p:nvPr>
            <p:ph type="body" idx="1"/>
          </p:nvPr>
        </p:nvSpPr>
        <p:spPr/>
        <p:txBody>
          <a:bodyPr/>
          <a:lstStyle/>
          <a:p>
            <a:r>
              <a:rPr lang="en-US" b="1"/>
              <a:t>St. Peter</a:t>
            </a:r>
            <a:r>
              <a:rPr lang="en-US"/>
              <a:t> (Apostle). Fisherman on the Sea of Galilee, Peter and his brother Andrew were the first two disciples called by Jesus. Initially called Simon, he received from Jesus the name Peter (Latin </a:t>
            </a:r>
            <a:r>
              <a:rPr lang="en-US" i="1"/>
              <a:t>petus</a:t>
            </a:r>
            <a:r>
              <a:rPr lang="en-US"/>
              <a:t> means rock) as a sign of the founding role he was to play in the construction of the Church. </a:t>
            </a:r>
            <a:br>
              <a:rPr lang="en-US"/>
            </a:br>
            <a:r>
              <a:rPr lang="en-US"/>
              <a:t>       Until Ascension Peter’s life was closely linked to that of Jesus. He was present at all important events. The embodyment of human strengths and weaknesses, Peter is the example of the struggle of faith and understanding that every disciple faces. Jesus clearly saw his disciples, at the Last Supper He predicted that Peter would deny Him three times (Matthew 26:31, 33, 34, 35). And He did not mistake. </a:t>
            </a:r>
            <a:br>
              <a:rPr lang="en-US"/>
            </a:br>
            <a:r>
              <a:rPr lang="en-US"/>
              <a:t>       After Crucifixion and Pentecost Peter became the head of the earliest Christian community in Jerusalem. He was imprisoned by Herod, but set free by an angel. In A.D. 44 he left for Rome, where he remained until his death, preaching, drawing together Christ’s disciples and organizing Church of Rome, of which he was the first bishop.  He was crucified the same day as St. Paul beheaded; thinking himself unworthy to suffer the same fate as Jesus, he asked to be nailed to the cross upside down. </a:t>
            </a:r>
            <a:br>
              <a:rPr lang="en-US"/>
            </a:br>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b="1" dirty="0" smtClean="0"/>
              <a:t>St. Maurice came from Christian Egypt and joined the Roman army. At the head of Theban Legion he fought in the Alps. He refused to pray and sacrifice to Roman gods and together with his companions was massacred on the order of Emperor </a:t>
            </a:r>
            <a:r>
              <a:rPr lang="en-US" b="1" dirty="0" err="1" smtClean="0"/>
              <a:t>Maximian</a:t>
            </a:r>
            <a:r>
              <a:rPr lang="en-US" b="1" dirty="0" smtClean="0"/>
              <a:t>.</a:t>
            </a:r>
            <a:r>
              <a:rPr lang="en-US" dirty="0" smtClean="0"/>
              <a:t> </a:t>
            </a:r>
          </a:p>
          <a:p>
            <a:endParaRPr lang="en-US" dirty="0"/>
          </a:p>
        </p:txBody>
      </p:sp>
      <p:sp>
        <p:nvSpPr>
          <p:cNvPr id="4" name="Slide Number Placeholder 3"/>
          <p:cNvSpPr>
            <a:spLocks noGrp="1"/>
          </p:cNvSpPr>
          <p:nvPr>
            <p:ph type="sldNum" sz="quarter" idx="10"/>
          </p:nvPr>
        </p:nvSpPr>
        <p:spPr/>
        <p:txBody>
          <a:bodyPr/>
          <a:lstStyle/>
          <a:p>
            <a:fld id="{FA111B7B-A1F5-4D53-8DCD-252E26666491}" type="slidenum">
              <a:rPr lang="en-US" smtClean="0"/>
              <a:pPr/>
              <a:t>15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0242" name="Rectangle 2"/>
          <p:cNvSpPr>
            <a:spLocks noGrp="1" noChangeArrowheads="1"/>
          </p:cNvSpPr>
          <p:nvPr>
            <p:ph type="ctrTitle" sz="quarter"/>
          </p:nvPr>
        </p:nvSpPr>
        <p:spPr>
          <a:xfrm>
            <a:off x="685800" y="1676400"/>
            <a:ext cx="7772400" cy="1828800"/>
          </a:xfrm>
        </p:spPr>
        <p:txBody>
          <a:bodyPr/>
          <a:lstStyle>
            <a:lvl1pPr>
              <a:defRPr/>
            </a:lvl1pPr>
          </a:lstStyle>
          <a:p>
            <a:r>
              <a:rPr lang="en-US"/>
              <a:t>Click to edit Master title style</a:t>
            </a:r>
          </a:p>
        </p:txBody>
      </p:sp>
      <p:sp>
        <p:nvSpPr>
          <p:cNvPr id="10243" name="Rectangle 3"/>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10244" name="Rectangle 4"/>
          <p:cNvSpPr>
            <a:spLocks noGrp="1" noChangeArrowheads="1"/>
          </p:cNvSpPr>
          <p:nvPr>
            <p:ph type="dt" sz="quarter" idx="2"/>
          </p:nvPr>
        </p:nvSpPr>
        <p:spPr/>
        <p:txBody>
          <a:bodyPr/>
          <a:lstStyle>
            <a:lvl1pPr>
              <a:defRPr/>
            </a:lvl1pPr>
          </a:lstStyle>
          <a:p>
            <a:endParaRPr lang="en-US"/>
          </a:p>
        </p:txBody>
      </p:sp>
      <p:sp>
        <p:nvSpPr>
          <p:cNvPr id="10245" name="Rectangle 5"/>
          <p:cNvSpPr>
            <a:spLocks noGrp="1" noChangeArrowheads="1"/>
          </p:cNvSpPr>
          <p:nvPr>
            <p:ph type="ftr" sz="quarter" idx="3"/>
          </p:nvPr>
        </p:nvSpPr>
        <p:spPr/>
        <p:txBody>
          <a:bodyPr/>
          <a:lstStyle>
            <a:lvl1pPr>
              <a:defRPr/>
            </a:lvl1pPr>
          </a:lstStyle>
          <a:p>
            <a:endParaRPr lang="en-US"/>
          </a:p>
        </p:txBody>
      </p:sp>
      <p:sp>
        <p:nvSpPr>
          <p:cNvPr id="10246" name="Rectangle 6"/>
          <p:cNvSpPr>
            <a:spLocks noGrp="1" noChangeArrowheads="1"/>
          </p:cNvSpPr>
          <p:nvPr>
            <p:ph type="sldNum" sz="quarter" idx="4"/>
          </p:nvPr>
        </p:nvSpPr>
        <p:spPr/>
        <p:txBody>
          <a:bodyPr/>
          <a:lstStyle>
            <a:lvl1pPr>
              <a:defRPr/>
            </a:lvl1pPr>
          </a:lstStyle>
          <a:p>
            <a:fld id="{7CCE4765-6F2D-4570-9035-D13FD310A917}"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0CAC666-4272-418E-BCF2-8DE044C2C572}"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381000"/>
            <a:ext cx="2057400"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381000"/>
            <a:ext cx="601980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5DAD998-41E1-4422-B835-C1E0F39BE167}"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8DCDF31-AD93-40F6-804B-B264D10CA687}"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71D7ACE-1CC1-46FB-9BB5-5DF8F3271974}"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812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F006DEF-48DE-4B24-9C78-DE561429E414}"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8BF885AE-CD4B-4DBA-A154-F4D0D08E6EDC}"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3D58F92E-BA6F-43C7-B630-8DF7DB3F29AA}"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9A07A2D3-548D-465A-80A9-E7FF9B211473}"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C154B000-DEA8-4689-ACF7-C420B881B3F3}"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1A45932-F05D-4AEE-A4C5-46305B5A639F}"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duotone>
              <a:schemeClr val="bg1"/>
              <a:srgbClr val="FFFFFF"/>
            </a:duotone>
          </a:blip>
          <a:srcRect/>
          <a:stretch>
            <a:fillRect/>
          </a:stretch>
        </a:blip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bwMode="auto">
          <a:xfrm>
            <a:off x="457200" y="381000"/>
            <a:ext cx="82296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9219" name="Rectangle 3"/>
          <p:cNvSpPr>
            <a:spLocks noGrp="1" noChangeArrowheads="1"/>
          </p:cNvSpPr>
          <p:nvPr>
            <p:ph type="body" idx="1"/>
          </p:nvPr>
        </p:nvSpPr>
        <p:spPr bwMode="auto">
          <a:xfrm>
            <a:off x="457200" y="1981200"/>
            <a:ext cx="82296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22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400">
                <a:effectLst>
                  <a:outerShdw blurRad="38100" dist="38100" dir="2700000" algn="tl">
                    <a:srgbClr val="000000"/>
                  </a:outerShdw>
                </a:effectLst>
                <a:latin typeface="Arial" charset="0"/>
              </a:defRPr>
            </a:lvl1pPr>
          </a:lstStyle>
          <a:p>
            <a:endParaRPr lang="en-US"/>
          </a:p>
        </p:txBody>
      </p:sp>
      <p:sp>
        <p:nvSpPr>
          <p:cNvPr id="922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400">
                <a:effectLst>
                  <a:outerShdw blurRad="38100" dist="38100" dir="2700000" algn="tl">
                    <a:srgbClr val="000000"/>
                  </a:outerShdw>
                </a:effectLst>
                <a:latin typeface="Arial" charset="0"/>
              </a:defRPr>
            </a:lvl1pPr>
          </a:lstStyle>
          <a:p>
            <a:endParaRPr lang="en-US"/>
          </a:p>
        </p:txBody>
      </p:sp>
      <p:sp>
        <p:nvSpPr>
          <p:cNvPr id="922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400">
                <a:effectLst>
                  <a:outerShdw blurRad="38100" dist="38100" dir="2700000" algn="tl">
                    <a:srgbClr val="000000"/>
                  </a:outerShdw>
                </a:effectLst>
                <a:latin typeface="Arial" charset="0"/>
              </a:defRPr>
            </a:lvl1pPr>
          </a:lstStyle>
          <a:p>
            <a:fld id="{2D2A3873-AB5B-4192-AF6D-04783D771CE5}"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Lst>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9pPr>
    </p:titleStyle>
    <p:bodyStyle>
      <a:lvl1pPr marL="342900" indent="-342900" algn="l" rtl="0" fontAlgn="base">
        <a:spcBef>
          <a:spcPct val="20000"/>
        </a:spcBef>
        <a:spcAft>
          <a:spcPct val="0"/>
        </a:spcAft>
        <a:buClr>
          <a:schemeClr val="hlink"/>
        </a:buClr>
        <a:buSzPct val="6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folHlink"/>
        </a:buClr>
        <a:buSzPct val="65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hlink"/>
        </a:buClr>
        <a:buSzPct val="65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Text Box 5"/>
          <p:cNvSpPr txBox="1">
            <a:spLocks noChangeArrowheads="1"/>
          </p:cNvSpPr>
          <p:nvPr/>
        </p:nvSpPr>
        <p:spPr bwMode="auto">
          <a:xfrm>
            <a:off x="5943600" y="0"/>
            <a:ext cx="2971800" cy="1552575"/>
          </a:xfrm>
          <a:prstGeom prst="rect">
            <a:avLst/>
          </a:prstGeom>
          <a:noFill/>
          <a:ln w="9525">
            <a:noFill/>
            <a:miter lim="800000"/>
            <a:headEnd/>
            <a:tailEnd/>
          </a:ln>
          <a:effectLst/>
        </p:spPr>
        <p:txBody>
          <a:bodyPr>
            <a:spAutoFit/>
          </a:bodyPr>
          <a:lstStyle/>
          <a:p>
            <a:pPr algn="ctr">
              <a:spcBef>
                <a:spcPct val="50000"/>
              </a:spcBef>
            </a:pPr>
            <a:r>
              <a:rPr lang="en-US" sz="2400"/>
              <a:t>El Greco (Domenicos Theotokopoulos), 1541-1614 </a:t>
            </a:r>
          </a:p>
        </p:txBody>
      </p:sp>
      <p:pic>
        <p:nvPicPr>
          <p:cNvPr id="2055" name="Picture 7" descr="12058449_Self%20Portrait%20%20Detail%20from%20the%20Burial%20of%20Count%20Orgaz%20%201586-88"/>
          <p:cNvPicPr>
            <a:picLocks noChangeAspect="1" noChangeArrowheads="1"/>
          </p:cNvPicPr>
          <p:nvPr/>
        </p:nvPicPr>
        <p:blipFill>
          <a:blip r:embed="rId2" cstate="print"/>
          <a:srcRect/>
          <a:stretch>
            <a:fillRect/>
          </a:stretch>
        </p:blipFill>
        <p:spPr bwMode="auto">
          <a:xfrm>
            <a:off x="0" y="-381000"/>
            <a:ext cx="5486400" cy="7315200"/>
          </a:xfrm>
          <a:prstGeom prst="rect">
            <a:avLst/>
          </a:prstGeom>
          <a:noFill/>
        </p:spPr>
      </p:pic>
      <p:sp>
        <p:nvSpPr>
          <p:cNvPr id="2056" name="Text Box 8"/>
          <p:cNvSpPr txBox="1">
            <a:spLocks noChangeArrowheads="1"/>
          </p:cNvSpPr>
          <p:nvPr/>
        </p:nvSpPr>
        <p:spPr bwMode="auto">
          <a:xfrm>
            <a:off x="1371600" y="6324600"/>
            <a:ext cx="2209800" cy="457200"/>
          </a:xfrm>
          <a:prstGeom prst="rect">
            <a:avLst/>
          </a:prstGeom>
          <a:noFill/>
          <a:ln w="9525">
            <a:noFill/>
            <a:miter lim="800000"/>
            <a:headEnd/>
            <a:tailEnd/>
          </a:ln>
          <a:effectLst/>
        </p:spPr>
        <p:txBody>
          <a:bodyPr>
            <a:spAutoFit/>
          </a:bodyPr>
          <a:lstStyle/>
          <a:p>
            <a:pPr>
              <a:spcBef>
                <a:spcPct val="50000"/>
              </a:spcBef>
            </a:pPr>
            <a:r>
              <a:rPr lang="en-US" sz="2400" b="1">
                <a:solidFill>
                  <a:srgbClr val="FF5050"/>
                </a:solidFill>
              </a:rPr>
              <a:t>Self Portrait</a:t>
            </a:r>
          </a:p>
        </p:txBody>
      </p:sp>
      <p:sp>
        <p:nvSpPr>
          <p:cNvPr id="2057" name="Text Box 9"/>
          <p:cNvSpPr txBox="1">
            <a:spLocks noChangeArrowheads="1"/>
          </p:cNvSpPr>
          <p:nvPr/>
        </p:nvSpPr>
        <p:spPr bwMode="auto">
          <a:xfrm>
            <a:off x="5867400" y="1547813"/>
            <a:ext cx="3276600" cy="4585871"/>
          </a:xfrm>
          <a:prstGeom prst="rect">
            <a:avLst/>
          </a:prstGeom>
          <a:noFill/>
          <a:ln w="9525">
            <a:noFill/>
            <a:miter lim="800000"/>
            <a:headEnd/>
            <a:tailEnd/>
          </a:ln>
          <a:effectLst/>
        </p:spPr>
        <p:txBody>
          <a:bodyPr>
            <a:spAutoFit/>
          </a:bodyPr>
          <a:lstStyle/>
          <a:p>
            <a:pPr algn="ctr"/>
            <a:r>
              <a:rPr lang="en-US" b="1" dirty="0"/>
              <a:t>EL GRECO</a:t>
            </a:r>
          </a:p>
          <a:p>
            <a:pPr algn="ctr"/>
            <a:r>
              <a:rPr lang="en-US" b="1" dirty="0"/>
              <a:t>PASSIONATE VISIONARY</a:t>
            </a:r>
          </a:p>
          <a:p>
            <a:r>
              <a:rPr lang="en-US" sz="1600" dirty="0" smtClean="0"/>
              <a:t>One of he </a:t>
            </a:r>
            <a:r>
              <a:rPr lang="en-US" sz="1600" dirty="0"/>
              <a:t>greatest </a:t>
            </a:r>
            <a:r>
              <a:rPr lang="en-US" sz="1600" dirty="0" smtClean="0"/>
              <a:t>Spanish painters“ but was Greek by birth</a:t>
            </a:r>
          </a:p>
          <a:p>
            <a:endParaRPr lang="en-US" sz="1600" dirty="0"/>
          </a:p>
          <a:p>
            <a:r>
              <a:rPr lang="en-US" sz="1600" dirty="0" smtClean="0"/>
              <a:t>El </a:t>
            </a:r>
            <a:r>
              <a:rPr lang="en-US" sz="1600" dirty="0"/>
              <a:t>Greco" </a:t>
            </a:r>
            <a:r>
              <a:rPr lang="en-US" sz="1600" dirty="0" smtClean="0"/>
              <a:t>Castilian </a:t>
            </a:r>
            <a:r>
              <a:rPr lang="en-US" sz="1600" dirty="0"/>
              <a:t>for "The Greek“ . </a:t>
            </a:r>
            <a:endParaRPr lang="en-US" sz="1600" dirty="0" smtClean="0"/>
          </a:p>
          <a:p>
            <a:endParaRPr lang="en-US" sz="1600" dirty="0"/>
          </a:p>
          <a:p>
            <a:r>
              <a:rPr lang="en-US" sz="1600" dirty="0" smtClean="0"/>
              <a:t>Almost </a:t>
            </a:r>
            <a:r>
              <a:rPr lang="en-US" sz="1600" dirty="0"/>
              <a:t>nothing </a:t>
            </a:r>
            <a:r>
              <a:rPr lang="en-US" sz="1600" dirty="0" smtClean="0"/>
              <a:t>known about his early life.</a:t>
            </a:r>
          </a:p>
          <a:p>
            <a:endParaRPr lang="en-US" sz="1600" dirty="0"/>
          </a:p>
          <a:p>
            <a:r>
              <a:rPr lang="en-US" sz="1600" dirty="0"/>
              <a:t>S</a:t>
            </a:r>
            <a:r>
              <a:rPr lang="en-US" sz="1600" dirty="0" smtClean="0"/>
              <a:t>pent </a:t>
            </a:r>
            <a:r>
              <a:rPr lang="en-US" sz="1600" dirty="0"/>
              <a:t>most of his life in the Toledo area of Spain </a:t>
            </a:r>
            <a:r>
              <a:rPr lang="en-US" sz="1600" dirty="0" smtClean="0"/>
              <a:t>– </a:t>
            </a:r>
          </a:p>
          <a:p>
            <a:endParaRPr lang="en-US" sz="1600" dirty="0"/>
          </a:p>
          <a:p>
            <a:r>
              <a:rPr lang="en-US" sz="1600" dirty="0" smtClean="0"/>
              <a:t>extremely </a:t>
            </a:r>
            <a:r>
              <a:rPr lang="en-US" sz="1600" dirty="0"/>
              <a:t>pious, cultured man, his very intense, spiritual works are famed for their tortuously elongated figures.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7" name="Picture 5" descr="Laocoon_Pio-Clementino_Inv1059-1064-1067"/>
          <p:cNvPicPr>
            <a:picLocks noChangeAspect="1" noChangeArrowheads="1"/>
          </p:cNvPicPr>
          <p:nvPr/>
        </p:nvPicPr>
        <p:blipFill>
          <a:blip r:embed="rId3" cstate="print"/>
          <a:srcRect/>
          <a:stretch>
            <a:fillRect/>
          </a:stretch>
        </p:blipFill>
        <p:spPr bwMode="auto">
          <a:xfrm>
            <a:off x="0" y="0"/>
            <a:ext cx="6527800" cy="6858000"/>
          </a:xfrm>
          <a:prstGeom prst="rect">
            <a:avLst/>
          </a:prstGeom>
          <a:noFill/>
        </p:spPr>
      </p:pic>
      <p:sp>
        <p:nvSpPr>
          <p:cNvPr id="33798" name="Text Box 6"/>
          <p:cNvSpPr txBox="1">
            <a:spLocks noChangeArrowheads="1"/>
          </p:cNvSpPr>
          <p:nvPr/>
        </p:nvSpPr>
        <p:spPr bwMode="auto">
          <a:xfrm>
            <a:off x="6629400" y="0"/>
            <a:ext cx="2514600" cy="3139321"/>
          </a:xfrm>
          <a:prstGeom prst="rect">
            <a:avLst/>
          </a:prstGeom>
          <a:noFill/>
          <a:ln w="9525">
            <a:noFill/>
            <a:miter lim="800000"/>
            <a:headEnd/>
            <a:tailEnd/>
          </a:ln>
          <a:effectLst/>
        </p:spPr>
        <p:txBody>
          <a:bodyPr>
            <a:spAutoFit/>
          </a:bodyPr>
          <a:lstStyle/>
          <a:p>
            <a:pPr>
              <a:spcBef>
                <a:spcPct val="50000"/>
              </a:spcBef>
            </a:pPr>
            <a:r>
              <a:rPr lang="en-US" b="1" dirty="0"/>
              <a:t>The statue of </a:t>
            </a:r>
            <a:r>
              <a:rPr lang="en-US" b="1" dirty="0" err="1"/>
              <a:t>Laocoön</a:t>
            </a:r>
            <a:r>
              <a:rPr lang="en-US" b="1" dirty="0"/>
              <a:t> and His Sons, also called the </a:t>
            </a:r>
            <a:r>
              <a:rPr lang="en-US" b="1" dirty="0" err="1"/>
              <a:t>Laocoön</a:t>
            </a:r>
            <a:r>
              <a:rPr lang="en-US" b="1" dirty="0"/>
              <a:t> </a:t>
            </a:r>
            <a:r>
              <a:rPr lang="en-US" b="1" dirty="0" smtClean="0"/>
              <a:t>Group</a:t>
            </a:r>
          </a:p>
          <a:p>
            <a:pPr>
              <a:spcBef>
                <a:spcPct val="50000"/>
              </a:spcBef>
            </a:pPr>
            <a:endParaRPr lang="en-US" b="1" dirty="0" smtClean="0"/>
          </a:p>
          <a:p>
            <a:pPr>
              <a:spcBef>
                <a:spcPct val="50000"/>
              </a:spcBef>
            </a:pPr>
            <a:r>
              <a:rPr lang="en-US" b="1" dirty="0" smtClean="0"/>
              <a:t>shows </a:t>
            </a:r>
            <a:r>
              <a:rPr lang="en-US" b="1" dirty="0"/>
              <a:t>the Trojan priest </a:t>
            </a:r>
            <a:r>
              <a:rPr lang="en-US" b="1" dirty="0" err="1"/>
              <a:t>Laocoön</a:t>
            </a:r>
            <a:r>
              <a:rPr lang="en-US" b="1" dirty="0"/>
              <a:t> and his sons </a:t>
            </a:r>
            <a:r>
              <a:rPr lang="en-US" b="1" dirty="0" smtClean="0"/>
              <a:t>being </a:t>
            </a:r>
            <a:r>
              <a:rPr lang="en-US" b="1" dirty="0"/>
              <a:t>strangled by sea serpents.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5" name="Picture 5" descr="greco"/>
          <p:cNvPicPr>
            <a:picLocks noChangeAspect="1" noChangeArrowheads="1"/>
          </p:cNvPicPr>
          <p:nvPr/>
        </p:nvPicPr>
        <p:blipFill>
          <a:blip r:embed="rId3" cstate="print"/>
          <a:srcRect/>
          <a:stretch>
            <a:fillRect/>
          </a:stretch>
        </p:blipFill>
        <p:spPr bwMode="auto">
          <a:xfrm>
            <a:off x="0" y="0"/>
            <a:ext cx="6103938" cy="6858000"/>
          </a:xfrm>
          <a:prstGeom prst="rect">
            <a:avLst/>
          </a:prstGeom>
          <a:noFill/>
        </p:spPr>
      </p:pic>
      <p:sp>
        <p:nvSpPr>
          <p:cNvPr id="25606" name="Text Box 6"/>
          <p:cNvSpPr txBox="1">
            <a:spLocks noChangeArrowheads="1"/>
          </p:cNvSpPr>
          <p:nvPr/>
        </p:nvSpPr>
        <p:spPr bwMode="auto">
          <a:xfrm>
            <a:off x="6248400" y="0"/>
            <a:ext cx="2895600" cy="2379663"/>
          </a:xfrm>
          <a:prstGeom prst="rect">
            <a:avLst/>
          </a:prstGeom>
          <a:noFill/>
          <a:ln w="9525">
            <a:noFill/>
            <a:miter lim="800000"/>
            <a:headEnd/>
            <a:tailEnd/>
          </a:ln>
          <a:effectLst/>
        </p:spPr>
        <p:txBody>
          <a:bodyPr>
            <a:spAutoFit/>
          </a:bodyPr>
          <a:lstStyle/>
          <a:p>
            <a:pPr>
              <a:spcBef>
                <a:spcPct val="50000"/>
              </a:spcBef>
            </a:pPr>
            <a:r>
              <a:rPr lang="en-US" b="1" i="1">
                <a:solidFill>
                  <a:schemeClr val="folHlink"/>
                </a:solidFill>
              </a:rPr>
              <a:t>The opening of the Fifth Seal of the Apocalypse</a:t>
            </a:r>
            <a:r>
              <a:rPr lang="en-US" b="1">
                <a:solidFill>
                  <a:schemeClr val="folHlink"/>
                </a:solidFill>
              </a:rPr>
              <a:t> </a:t>
            </a:r>
            <a:br>
              <a:rPr lang="en-US" b="1">
                <a:solidFill>
                  <a:schemeClr val="folHlink"/>
                </a:solidFill>
              </a:rPr>
            </a:br>
            <a:r>
              <a:rPr lang="en-US" b="1">
                <a:solidFill>
                  <a:schemeClr val="folHlink"/>
                </a:solidFill>
              </a:rPr>
              <a:t>c. 1608-14  Oil on canvas, 224.5 x 192.8 cm (88 1/2 x 76 in); Metropolitan Museum of Art, New York</a:t>
            </a:r>
            <a:r>
              <a:rPr lang="en-US" sz="2400" b="1">
                <a:solidFill>
                  <a:schemeClr val="folHlink"/>
                </a:solidFill>
              </a:rPr>
              <a:t>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9" name="Picture 5" descr="El Greco. Assumption of the Virgin."/>
          <p:cNvPicPr>
            <a:picLocks noChangeAspect="1" noChangeArrowheads="1"/>
          </p:cNvPicPr>
          <p:nvPr/>
        </p:nvPicPr>
        <p:blipFill>
          <a:blip r:embed="rId2" cstate="print"/>
          <a:srcRect/>
          <a:stretch>
            <a:fillRect/>
          </a:stretch>
        </p:blipFill>
        <p:spPr bwMode="auto">
          <a:xfrm>
            <a:off x="0" y="0"/>
            <a:ext cx="3822700" cy="6858000"/>
          </a:xfrm>
          <a:prstGeom prst="rect">
            <a:avLst/>
          </a:prstGeom>
          <a:noFill/>
        </p:spPr>
      </p:pic>
      <p:sp>
        <p:nvSpPr>
          <p:cNvPr id="26630" name="Text Box 6"/>
          <p:cNvSpPr txBox="1">
            <a:spLocks noChangeArrowheads="1"/>
          </p:cNvSpPr>
          <p:nvPr/>
        </p:nvSpPr>
        <p:spPr bwMode="auto">
          <a:xfrm>
            <a:off x="4038600" y="0"/>
            <a:ext cx="4876800" cy="1920875"/>
          </a:xfrm>
          <a:prstGeom prst="rect">
            <a:avLst/>
          </a:prstGeom>
          <a:noFill/>
          <a:ln w="9525">
            <a:noFill/>
            <a:miter lim="800000"/>
            <a:headEnd/>
            <a:tailEnd/>
          </a:ln>
          <a:effectLst/>
        </p:spPr>
        <p:txBody>
          <a:bodyPr>
            <a:spAutoFit/>
          </a:bodyPr>
          <a:lstStyle/>
          <a:p>
            <a:pPr>
              <a:spcBef>
                <a:spcPct val="50000"/>
              </a:spcBef>
            </a:pPr>
            <a:r>
              <a:rPr lang="en-US" sz="2000" b="1" i="1">
                <a:solidFill>
                  <a:schemeClr val="folHlink"/>
                </a:solidFill>
              </a:rPr>
              <a:t>Assumption of the Virgin.</a:t>
            </a:r>
            <a:r>
              <a:rPr lang="en-US" sz="2000">
                <a:solidFill>
                  <a:schemeClr val="folHlink"/>
                </a:solidFill>
              </a:rPr>
              <a:t> 1577-1579. Oil on canvas. Art Institute of Chicago, Chicago, IL, USA. </a:t>
            </a:r>
          </a:p>
          <a:p>
            <a:pPr>
              <a:spcBef>
                <a:spcPct val="50000"/>
              </a:spcBef>
            </a:pPr>
            <a:endParaRPr lang="en-US" sz="2000">
              <a:solidFill>
                <a:schemeClr val="folHlink"/>
              </a:solidFill>
            </a:endParaRPr>
          </a:p>
          <a:p>
            <a:pPr>
              <a:spcBef>
                <a:spcPct val="50000"/>
              </a:spcBef>
            </a:pPr>
            <a:endParaRPr lang="en-US" sz="2000">
              <a:solidFill>
                <a:schemeClr val="folHlink"/>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3" name="Picture 5" descr="El Greco. St.Peter in Tears."/>
          <p:cNvPicPr>
            <a:picLocks noChangeAspect="1" noChangeArrowheads="1"/>
          </p:cNvPicPr>
          <p:nvPr/>
        </p:nvPicPr>
        <p:blipFill>
          <a:blip r:embed="rId3" cstate="print"/>
          <a:srcRect/>
          <a:stretch>
            <a:fillRect/>
          </a:stretch>
        </p:blipFill>
        <p:spPr bwMode="auto">
          <a:xfrm>
            <a:off x="0" y="0"/>
            <a:ext cx="5602288" cy="6858000"/>
          </a:xfrm>
          <a:prstGeom prst="rect">
            <a:avLst/>
          </a:prstGeom>
          <a:noFill/>
        </p:spPr>
      </p:pic>
      <p:sp>
        <p:nvSpPr>
          <p:cNvPr id="27654" name="Text Box 6"/>
          <p:cNvSpPr txBox="1">
            <a:spLocks noChangeArrowheads="1"/>
          </p:cNvSpPr>
          <p:nvPr/>
        </p:nvSpPr>
        <p:spPr bwMode="auto">
          <a:xfrm>
            <a:off x="6248400" y="304800"/>
            <a:ext cx="2895600" cy="1920875"/>
          </a:xfrm>
          <a:prstGeom prst="rect">
            <a:avLst/>
          </a:prstGeom>
          <a:noFill/>
          <a:ln w="9525">
            <a:noFill/>
            <a:miter lim="800000"/>
            <a:headEnd/>
            <a:tailEnd/>
          </a:ln>
          <a:effectLst/>
        </p:spPr>
        <p:txBody>
          <a:bodyPr>
            <a:spAutoFit/>
          </a:bodyPr>
          <a:lstStyle/>
          <a:p>
            <a:pPr>
              <a:spcBef>
                <a:spcPct val="50000"/>
              </a:spcBef>
            </a:pPr>
            <a:r>
              <a:rPr lang="en-US" sz="2000" b="1" i="1">
                <a:solidFill>
                  <a:schemeClr val="folHlink"/>
                </a:solidFill>
              </a:rPr>
              <a:t>St.Peter in Tears.</a:t>
            </a:r>
            <a:r>
              <a:rPr lang="en-US" sz="2000" b="1">
                <a:solidFill>
                  <a:schemeClr val="folHlink"/>
                </a:solidFill>
              </a:rPr>
              <a:t> c. 1580-1585. Oil on canvas. The Bowes Museum, Barnard Castle, Couty Durham, UK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6" name="Picture 4"/>
          <p:cNvPicPr>
            <a:picLocks noChangeAspect="1" noChangeArrowheads="1"/>
          </p:cNvPicPr>
          <p:nvPr/>
        </p:nvPicPr>
        <p:blipFill>
          <a:blip r:embed="rId2" cstate="print"/>
          <a:srcRect/>
          <a:stretch>
            <a:fillRect/>
          </a:stretch>
        </p:blipFill>
        <p:spPr bwMode="auto">
          <a:xfrm>
            <a:off x="0" y="0"/>
            <a:ext cx="5299075" cy="6858000"/>
          </a:xfrm>
          <a:prstGeom prst="rect">
            <a:avLst/>
          </a:prstGeom>
          <a:noFill/>
          <a:ln w="9525">
            <a:noFill/>
            <a:miter lim="800000"/>
            <a:headEnd/>
            <a:tailEnd/>
          </a:ln>
          <a:effectLst/>
        </p:spPr>
      </p:pic>
      <p:sp>
        <p:nvSpPr>
          <p:cNvPr id="44037" name="Text Box 5"/>
          <p:cNvSpPr txBox="1">
            <a:spLocks noChangeArrowheads="1"/>
          </p:cNvSpPr>
          <p:nvPr/>
        </p:nvSpPr>
        <p:spPr bwMode="auto">
          <a:xfrm>
            <a:off x="5486400" y="457200"/>
            <a:ext cx="3200400" cy="1920875"/>
          </a:xfrm>
          <a:prstGeom prst="rect">
            <a:avLst/>
          </a:prstGeom>
          <a:noFill/>
          <a:ln w="9525">
            <a:noFill/>
            <a:miter lim="800000"/>
            <a:headEnd/>
            <a:tailEnd/>
          </a:ln>
          <a:effectLst/>
        </p:spPr>
        <p:txBody>
          <a:bodyPr>
            <a:spAutoFit/>
          </a:bodyPr>
          <a:lstStyle/>
          <a:p>
            <a:pPr>
              <a:spcBef>
                <a:spcPct val="50000"/>
              </a:spcBef>
            </a:pPr>
            <a:r>
              <a:rPr lang="en-US" sz="2000">
                <a:solidFill>
                  <a:schemeClr val="folHlink"/>
                </a:solidFill>
              </a:rPr>
              <a:t>The tears of St. Peter</a:t>
            </a:r>
            <a:br>
              <a:rPr lang="en-US" sz="2000">
                <a:solidFill>
                  <a:schemeClr val="folHlink"/>
                </a:solidFill>
              </a:rPr>
            </a:br>
            <a:r>
              <a:rPr lang="en-US" sz="2000">
                <a:solidFill>
                  <a:schemeClr val="folHlink"/>
                </a:solidFill>
              </a:rPr>
              <a:t>1603-1607</a:t>
            </a:r>
            <a:br>
              <a:rPr lang="en-US" sz="2000">
                <a:solidFill>
                  <a:schemeClr val="folHlink"/>
                </a:solidFill>
              </a:rPr>
            </a:br>
            <a:r>
              <a:rPr lang="en-US" sz="2000">
                <a:solidFill>
                  <a:schemeClr val="folHlink"/>
                </a:solidFill>
              </a:rPr>
              <a:t>Oil on canvas</a:t>
            </a:r>
            <a:br>
              <a:rPr lang="en-US" sz="2000">
                <a:solidFill>
                  <a:schemeClr val="folHlink"/>
                </a:solidFill>
              </a:rPr>
            </a:br>
            <a:r>
              <a:rPr lang="en-US" sz="2000">
                <a:solidFill>
                  <a:schemeClr val="folHlink"/>
                </a:solidFill>
              </a:rPr>
              <a:t>102 x 84 cm</a:t>
            </a:r>
            <a:br>
              <a:rPr lang="en-US" sz="2000">
                <a:solidFill>
                  <a:schemeClr val="folHlink"/>
                </a:solidFill>
              </a:rPr>
            </a:br>
            <a:r>
              <a:rPr lang="en-US" sz="2000">
                <a:solidFill>
                  <a:schemeClr val="folHlink"/>
                </a:solidFill>
              </a:rPr>
              <a:t>Hospital de San Juan Bautista de Afuera, Toledo</a:t>
            </a:r>
            <a:r>
              <a:rPr lang="en-US"/>
              <a:t>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701" name="Picture 5" descr="El Greco. The Martyrdom of St. Maurice."/>
          <p:cNvPicPr>
            <a:picLocks noChangeAspect="1" noChangeArrowheads="1"/>
          </p:cNvPicPr>
          <p:nvPr/>
        </p:nvPicPr>
        <p:blipFill>
          <a:blip r:embed="rId3" cstate="print"/>
          <a:srcRect/>
          <a:stretch>
            <a:fillRect/>
          </a:stretch>
        </p:blipFill>
        <p:spPr bwMode="auto">
          <a:xfrm>
            <a:off x="258763" y="0"/>
            <a:ext cx="4922837" cy="6858000"/>
          </a:xfrm>
          <a:prstGeom prst="rect">
            <a:avLst/>
          </a:prstGeom>
          <a:noFill/>
        </p:spPr>
      </p:pic>
      <p:sp>
        <p:nvSpPr>
          <p:cNvPr id="29702" name="Text Box 6"/>
          <p:cNvSpPr txBox="1">
            <a:spLocks noChangeArrowheads="1"/>
          </p:cNvSpPr>
          <p:nvPr/>
        </p:nvSpPr>
        <p:spPr bwMode="auto">
          <a:xfrm>
            <a:off x="5410200" y="228600"/>
            <a:ext cx="3733800" cy="2154436"/>
          </a:xfrm>
          <a:prstGeom prst="rect">
            <a:avLst/>
          </a:prstGeom>
          <a:noFill/>
          <a:ln w="9525">
            <a:noFill/>
            <a:miter lim="800000"/>
            <a:headEnd/>
            <a:tailEnd/>
          </a:ln>
          <a:effectLst/>
        </p:spPr>
        <p:txBody>
          <a:bodyPr>
            <a:spAutoFit/>
          </a:bodyPr>
          <a:lstStyle/>
          <a:p>
            <a:pPr>
              <a:spcBef>
                <a:spcPct val="50000"/>
              </a:spcBef>
            </a:pPr>
            <a:r>
              <a:rPr lang="en-US" sz="2000" b="1" i="1" dirty="0">
                <a:solidFill>
                  <a:schemeClr val="folHlink"/>
                </a:solidFill>
              </a:rPr>
              <a:t>The Martyrdom of St. Maurice.</a:t>
            </a:r>
            <a:r>
              <a:rPr lang="en-US" sz="2000" b="1" dirty="0">
                <a:solidFill>
                  <a:schemeClr val="folHlink"/>
                </a:solidFill>
              </a:rPr>
              <a:t> 1580s. Oil on canvas. Art Museum, Bucharest, Romania</a:t>
            </a:r>
            <a:r>
              <a:rPr lang="en-US" dirty="0"/>
              <a:t> </a:t>
            </a:r>
          </a:p>
          <a:p>
            <a:pPr>
              <a:spcBef>
                <a:spcPct val="50000"/>
              </a:spcBef>
            </a:pPr>
            <a:endParaRPr lang="en-US" dirty="0"/>
          </a:p>
          <a:p>
            <a:pPr>
              <a:spcBef>
                <a:spcPct val="50000"/>
              </a:spcBef>
            </a:pP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5" name="Picture 5" descr="El Greco. The Resurrection."/>
          <p:cNvPicPr>
            <a:picLocks noChangeAspect="1" noChangeArrowheads="1"/>
          </p:cNvPicPr>
          <p:nvPr/>
        </p:nvPicPr>
        <p:blipFill>
          <a:blip r:embed="rId3" cstate="print"/>
          <a:srcRect/>
          <a:stretch>
            <a:fillRect/>
          </a:stretch>
        </p:blipFill>
        <p:spPr bwMode="auto">
          <a:xfrm>
            <a:off x="0" y="0"/>
            <a:ext cx="3109913" cy="6858000"/>
          </a:xfrm>
          <a:prstGeom prst="rect">
            <a:avLst/>
          </a:prstGeom>
          <a:noFill/>
        </p:spPr>
      </p:pic>
      <p:sp>
        <p:nvSpPr>
          <p:cNvPr id="30726" name="Text Box 6"/>
          <p:cNvSpPr txBox="1">
            <a:spLocks noChangeArrowheads="1"/>
          </p:cNvSpPr>
          <p:nvPr/>
        </p:nvSpPr>
        <p:spPr bwMode="auto">
          <a:xfrm>
            <a:off x="3276600" y="0"/>
            <a:ext cx="5486400" cy="2046714"/>
          </a:xfrm>
          <a:prstGeom prst="rect">
            <a:avLst/>
          </a:prstGeom>
          <a:noFill/>
          <a:ln w="9525">
            <a:noFill/>
            <a:miter lim="800000"/>
            <a:headEnd/>
            <a:tailEnd/>
          </a:ln>
          <a:effectLst/>
        </p:spPr>
        <p:txBody>
          <a:bodyPr>
            <a:spAutoFit/>
          </a:bodyPr>
          <a:lstStyle/>
          <a:p>
            <a:pPr>
              <a:spcBef>
                <a:spcPct val="50000"/>
              </a:spcBef>
            </a:pPr>
            <a:r>
              <a:rPr lang="en-US" sz="2000" b="1" i="1" dirty="0">
                <a:solidFill>
                  <a:schemeClr val="folHlink"/>
                </a:solidFill>
              </a:rPr>
              <a:t>The Resurrection.</a:t>
            </a:r>
            <a:r>
              <a:rPr lang="en-US" sz="2000" b="1" dirty="0">
                <a:solidFill>
                  <a:schemeClr val="folHlink"/>
                </a:solidFill>
              </a:rPr>
              <a:t> 1584-1594. Oil on canvas. </a:t>
            </a:r>
            <a:r>
              <a:rPr lang="en-US" sz="2000" b="1" dirty="0" err="1">
                <a:solidFill>
                  <a:schemeClr val="folHlink"/>
                </a:solidFill>
              </a:rPr>
              <a:t>Museo</a:t>
            </a:r>
            <a:r>
              <a:rPr lang="en-US" sz="2000" b="1" dirty="0">
                <a:solidFill>
                  <a:schemeClr val="folHlink"/>
                </a:solidFill>
              </a:rPr>
              <a:t> del Prado, Madrid, Spain </a:t>
            </a:r>
          </a:p>
          <a:p>
            <a:pPr>
              <a:spcBef>
                <a:spcPct val="50000"/>
              </a:spcBef>
            </a:pPr>
            <a:endParaRPr lang="en-US" sz="2000" b="1" dirty="0">
              <a:solidFill>
                <a:schemeClr val="folHlink"/>
              </a:solidFill>
            </a:endParaRPr>
          </a:p>
          <a:p>
            <a:pPr>
              <a:spcBef>
                <a:spcPct val="50000"/>
              </a:spcBef>
            </a:pPr>
            <a:endParaRPr lang="en-US" sz="2000" b="1" dirty="0">
              <a:solidFill>
                <a:schemeClr val="folHlink"/>
              </a:solidFill>
            </a:endParaRPr>
          </a:p>
          <a:p>
            <a:pPr>
              <a:spcBef>
                <a:spcPct val="50000"/>
              </a:spcBef>
            </a:pPr>
            <a:endParaRPr lang="en-US" b="1"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9" name="Picture 5" descr="El Greco. Christ Carrying the Cross."/>
          <p:cNvPicPr>
            <a:picLocks noChangeAspect="1" noChangeArrowheads="1"/>
          </p:cNvPicPr>
          <p:nvPr/>
        </p:nvPicPr>
        <p:blipFill>
          <a:blip r:embed="rId2" cstate="print"/>
          <a:srcRect/>
          <a:stretch>
            <a:fillRect/>
          </a:stretch>
        </p:blipFill>
        <p:spPr bwMode="auto">
          <a:xfrm>
            <a:off x="0" y="0"/>
            <a:ext cx="5989638" cy="6858000"/>
          </a:xfrm>
          <a:prstGeom prst="rect">
            <a:avLst/>
          </a:prstGeom>
          <a:noFill/>
        </p:spPr>
      </p:pic>
      <p:sp>
        <p:nvSpPr>
          <p:cNvPr id="36870" name="Text Box 6"/>
          <p:cNvSpPr txBox="1">
            <a:spLocks noChangeArrowheads="1"/>
          </p:cNvSpPr>
          <p:nvPr/>
        </p:nvSpPr>
        <p:spPr bwMode="auto">
          <a:xfrm>
            <a:off x="6019800" y="228600"/>
            <a:ext cx="2819400" cy="1920875"/>
          </a:xfrm>
          <a:prstGeom prst="rect">
            <a:avLst/>
          </a:prstGeom>
          <a:noFill/>
          <a:ln w="9525">
            <a:noFill/>
            <a:miter lim="800000"/>
            <a:headEnd/>
            <a:tailEnd/>
          </a:ln>
          <a:effectLst/>
        </p:spPr>
        <p:txBody>
          <a:bodyPr>
            <a:spAutoFit/>
          </a:bodyPr>
          <a:lstStyle/>
          <a:p>
            <a:pPr>
              <a:spcBef>
                <a:spcPct val="50000"/>
              </a:spcBef>
            </a:pPr>
            <a:r>
              <a:rPr lang="en-US" sz="2000" b="1" i="1"/>
              <a:t>Christ Carrying the Cross</a:t>
            </a:r>
            <a:r>
              <a:rPr lang="en-US" sz="2000" b="1"/>
              <a:t>. c. 1590-1595. Oil on canvas. Oscar B. Cintas Foundation, NY, USA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3" name="Picture 5" descr="El Greco. The Agony in the Garden."/>
          <p:cNvPicPr>
            <a:picLocks noChangeAspect="1" noChangeArrowheads="1"/>
          </p:cNvPicPr>
          <p:nvPr/>
        </p:nvPicPr>
        <p:blipFill>
          <a:blip r:embed="rId3" cstate="print"/>
          <a:srcRect/>
          <a:stretch>
            <a:fillRect/>
          </a:stretch>
        </p:blipFill>
        <p:spPr bwMode="auto">
          <a:xfrm>
            <a:off x="0" y="0"/>
            <a:ext cx="7772400" cy="6878638"/>
          </a:xfrm>
          <a:prstGeom prst="rect">
            <a:avLst/>
          </a:prstGeom>
          <a:noFill/>
        </p:spPr>
      </p:pic>
      <p:sp>
        <p:nvSpPr>
          <p:cNvPr id="37894" name="Text Box 6"/>
          <p:cNvSpPr txBox="1">
            <a:spLocks noChangeArrowheads="1"/>
          </p:cNvSpPr>
          <p:nvPr/>
        </p:nvSpPr>
        <p:spPr bwMode="auto">
          <a:xfrm>
            <a:off x="7848600" y="228600"/>
            <a:ext cx="1295400" cy="3749675"/>
          </a:xfrm>
          <a:prstGeom prst="rect">
            <a:avLst/>
          </a:prstGeom>
          <a:noFill/>
          <a:ln w="9525">
            <a:noFill/>
            <a:miter lim="800000"/>
            <a:headEnd/>
            <a:tailEnd/>
          </a:ln>
          <a:effectLst/>
        </p:spPr>
        <p:txBody>
          <a:bodyPr>
            <a:spAutoFit/>
          </a:bodyPr>
          <a:lstStyle/>
          <a:p>
            <a:pPr>
              <a:spcBef>
                <a:spcPct val="50000"/>
              </a:spcBef>
            </a:pPr>
            <a:r>
              <a:rPr lang="en-US" sz="2000" b="1" i="1">
                <a:solidFill>
                  <a:schemeClr val="folHlink"/>
                </a:solidFill>
              </a:rPr>
              <a:t>The Agony in the Garden.</a:t>
            </a:r>
            <a:r>
              <a:rPr lang="en-US" sz="2000" b="1">
                <a:solidFill>
                  <a:schemeClr val="folHlink"/>
                </a:solidFill>
              </a:rPr>
              <a:t> c.1595. Oil on canvas. Toledo Museum of Art, Toledo, OH, USA</a:t>
            </a:r>
            <a:r>
              <a:rPr lang="en-US"/>
              <a:t> </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41" name="Picture 5" descr="El Greco. The Agony in the Garden."/>
          <p:cNvPicPr>
            <a:picLocks noChangeAspect="1" noChangeArrowheads="1"/>
          </p:cNvPicPr>
          <p:nvPr/>
        </p:nvPicPr>
        <p:blipFill>
          <a:blip r:embed="rId2" cstate="print"/>
          <a:srcRect/>
          <a:stretch>
            <a:fillRect/>
          </a:stretch>
        </p:blipFill>
        <p:spPr bwMode="auto">
          <a:xfrm>
            <a:off x="0" y="0"/>
            <a:ext cx="4530725" cy="6858000"/>
          </a:xfrm>
          <a:prstGeom prst="rect">
            <a:avLst/>
          </a:prstGeom>
          <a:noFill/>
        </p:spPr>
      </p:pic>
      <p:sp>
        <p:nvSpPr>
          <p:cNvPr id="39942" name="Text Box 6"/>
          <p:cNvSpPr txBox="1">
            <a:spLocks noChangeArrowheads="1"/>
          </p:cNvSpPr>
          <p:nvPr/>
        </p:nvSpPr>
        <p:spPr bwMode="auto">
          <a:xfrm>
            <a:off x="4648200" y="228600"/>
            <a:ext cx="4343400" cy="1311275"/>
          </a:xfrm>
          <a:prstGeom prst="rect">
            <a:avLst/>
          </a:prstGeom>
          <a:noFill/>
          <a:ln w="9525">
            <a:noFill/>
            <a:miter lim="800000"/>
            <a:headEnd/>
            <a:tailEnd/>
          </a:ln>
          <a:effectLst/>
        </p:spPr>
        <p:txBody>
          <a:bodyPr>
            <a:spAutoFit/>
          </a:bodyPr>
          <a:lstStyle/>
          <a:p>
            <a:pPr>
              <a:spcBef>
                <a:spcPct val="50000"/>
              </a:spcBef>
            </a:pPr>
            <a:r>
              <a:rPr lang="en-US" sz="2000" b="1" i="1">
                <a:solidFill>
                  <a:schemeClr val="folHlink"/>
                </a:solidFill>
              </a:rPr>
              <a:t>The Agony in the Garden.</a:t>
            </a:r>
            <a:r>
              <a:rPr lang="en-US" sz="2000" b="1">
                <a:solidFill>
                  <a:schemeClr val="folHlink"/>
                </a:solidFill>
              </a:rPr>
              <a:t> 1605-1610. Oil on canvas. Szepmuveseti Muzeum, Budapest, Hungary</a:t>
            </a:r>
            <a:r>
              <a:rPr lang="en-US"/>
              <a: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9" name="Picture 5" descr="El Greco. Christ Healing the Blind Man."/>
          <p:cNvPicPr>
            <a:picLocks noChangeAspect="1" noChangeArrowheads="1"/>
          </p:cNvPicPr>
          <p:nvPr/>
        </p:nvPicPr>
        <p:blipFill>
          <a:blip r:embed="rId3" cstate="print"/>
          <a:srcRect/>
          <a:stretch>
            <a:fillRect/>
          </a:stretch>
        </p:blipFill>
        <p:spPr bwMode="auto">
          <a:xfrm>
            <a:off x="457200" y="0"/>
            <a:ext cx="8001000" cy="6248400"/>
          </a:xfrm>
          <a:prstGeom prst="rect">
            <a:avLst/>
          </a:prstGeom>
          <a:noFill/>
        </p:spPr>
      </p:pic>
      <p:sp>
        <p:nvSpPr>
          <p:cNvPr id="11270" name="Text Box 6"/>
          <p:cNvSpPr txBox="1">
            <a:spLocks noChangeArrowheads="1"/>
          </p:cNvSpPr>
          <p:nvPr/>
        </p:nvSpPr>
        <p:spPr bwMode="auto">
          <a:xfrm>
            <a:off x="304800" y="6248400"/>
            <a:ext cx="8458200" cy="641350"/>
          </a:xfrm>
          <a:prstGeom prst="rect">
            <a:avLst/>
          </a:prstGeom>
          <a:noFill/>
          <a:ln w="9525">
            <a:noFill/>
            <a:miter lim="800000"/>
            <a:headEnd/>
            <a:tailEnd/>
          </a:ln>
          <a:effectLst/>
        </p:spPr>
        <p:txBody>
          <a:bodyPr>
            <a:spAutoFit/>
          </a:bodyPr>
          <a:lstStyle/>
          <a:p>
            <a:pPr>
              <a:spcBef>
                <a:spcPct val="50000"/>
              </a:spcBef>
            </a:pPr>
            <a:r>
              <a:rPr lang="en-US" b="1" i="1">
                <a:solidFill>
                  <a:schemeClr val="folHlink"/>
                </a:solidFill>
              </a:rPr>
              <a:t>Christ Healing the Blind Man.</a:t>
            </a:r>
            <a:r>
              <a:rPr lang="en-US" b="1">
                <a:solidFill>
                  <a:schemeClr val="folHlink"/>
                </a:solidFill>
              </a:rPr>
              <a:t> 1560s. Oil on panel. Alte Meister Gallerie, Dresden, Germany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5" name="Picture 5" descr="El Greco. Christ on the Cross with Landscapes."/>
          <p:cNvPicPr>
            <a:picLocks noChangeAspect="1" noChangeArrowheads="1"/>
          </p:cNvPicPr>
          <p:nvPr/>
        </p:nvPicPr>
        <p:blipFill>
          <a:blip r:embed="rId2" cstate="print"/>
          <a:srcRect/>
          <a:stretch>
            <a:fillRect/>
          </a:stretch>
        </p:blipFill>
        <p:spPr bwMode="auto">
          <a:xfrm>
            <a:off x="0" y="0"/>
            <a:ext cx="3963988" cy="6858000"/>
          </a:xfrm>
          <a:prstGeom prst="rect">
            <a:avLst/>
          </a:prstGeom>
          <a:noFill/>
        </p:spPr>
      </p:pic>
      <p:sp>
        <p:nvSpPr>
          <p:cNvPr id="40966" name="Text Box 6"/>
          <p:cNvSpPr txBox="1">
            <a:spLocks noChangeArrowheads="1"/>
          </p:cNvSpPr>
          <p:nvPr/>
        </p:nvSpPr>
        <p:spPr bwMode="auto">
          <a:xfrm>
            <a:off x="4191000" y="228600"/>
            <a:ext cx="4724400" cy="1311275"/>
          </a:xfrm>
          <a:prstGeom prst="rect">
            <a:avLst/>
          </a:prstGeom>
          <a:noFill/>
          <a:ln w="9525">
            <a:noFill/>
            <a:miter lim="800000"/>
            <a:headEnd/>
            <a:tailEnd/>
          </a:ln>
          <a:effectLst/>
        </p:spPr>
        <p:txBody>
          <a:bodyPr>
            <a:spAutoFit/>
          </a:bodyPr>
          <a:lstStyle/>
          <a:p>
            <a:pPr>
              <a:spcBef>
                <a:spcPct val="50000"/>
              </a:spcBef>
            </a:pPr>
            <a:r>
              <a:rPr lang="en-US" sz="2000" b="1" i="1">
                <a:solidFill>
                  <a:schemeClr val="folHlink"/>
                </a:solidFill>
              </a:rPr>
              <a:t>Christ on the Cross with Landscapes.</a:t>
            </a:r>
            <a:r>
              <a:rPr lang="en-US" sz="2000" b="1">
                <a:solidFill>
                  <a:schemeClr val="folHlink"/>
                </a:solidFill>
              </a:rPr>
              <a:t> c. 1605-1610. Oil on canvas. The Cleveland Museum of Art, Cleveland, USA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8" name="Picture 4"/>
          <p:cNvPicPr>
            <a:picLocks noChangeAspect="1" noChangeArrowheads="1"/>
          </p:cNvPicPr>
          <p:nvPr/>
        </p:nvPicPr>
        <p:blipFill>
          <a:blip r:embed="rId3" cstate="print"/>
          <a:srcRect/>
          <a:stretch>
            <a:fillRect/>
          </a:stretch>
        </p:blipFill>
        <p:spPr bwMode="auto">
          <a:xfrm>
            <a:off x="0" y="0"/>
            <a:ext cx="9144000" cy="6932613"/>
          </a:xfrm>
          <a:prstGeom prst="rect">
            <a:avLst/>
          </a:prstGeom>
          <a:noFill/>
          <a:ln w="9525">
            <a:noFill/>
            <a:miter lim="800000"/>
            <a:headEnd/>
            <a:tailEnd/>
          </a:ln>
          <a:effec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51" name="Picture 7" descr="El%20Greco1541-1616%20SelfP%20as%20S%20Luke%20c1604%20NY%20RB"/>
          <p:cNvPicPr>
            <a:picLocks noChangeAspect="1" noChangeArrowheads="1"/>
          </p:cNvPicPr>
          <p:nvPr/>
        </p:nvPicPr>
        <p:blipFill>
          <a:blip r:embed="rId3" cstate="print"/>
          <a:srcRect/>
          <a:stretch>
            <a:fillRect/>
          </a:stretch>
        </p:blipFill>
        <p:spPr bwMode="auto">
          <a:xfrm>
            <a:off x="0" y="0"/>
            <a:ext cx="5153025" cy="6858000"/>
          </a:xfrm>
          <a:prstGeom prst="rect">
            <a:avLst/>
          </a:prstGeom>
          <a:noFill/>
        </p:spPr>
      </p:pic>
      <p:sp>
        <p:nvSpPr>
          <p:cNvPr id="31752" name="Text Box 8"/>
          <p:cNvSpPr txBox="1">
            <a:spLocks noChangeArrowheads="1"/>
          </p:cNvSpPr>
          <p:nvPr/>
        </p:nvSpPr>
        <p:spPr bwMode="auto">
          <a:xfrm>
            <a:off x="5410200" y="228600"/>
            <a:ext cx="3276600" cy="2378075"/>
          </a:xfrm>
          <a:prstGeom prst="rect">
            <a:avLst/>
          </a:prstGeom>
          <a:noFill/>
          <a:ln w="9525">
            <a:noFill/>
            <a:miter lim="800000"/>
            <a:headEnd/>
            <a:tailEnd/>
          </a:ln>
          <a:effectLst/>
        </p:spPr>
        <p:txBody>
          <a:bodyPr>
            <a:spAutoFit/>
          </a:bodyPr>
          <a:lstStyle/>
          <a:p>
            <a:pPr>
              <a:spcBef>
                <a:spcPct val="50000"/>
              </a:spcBef>
            </a:pPr>
            <a:r>
              <a:rPr lang="en-US" sz="2000" b="1">
                <a:solidFill>
                  <a:schemeClr val="folHlink"/>
                </a:solidFill>
              </a:rPr>
              <a:t>El Greco - Self Portrait as Saint Luke c1604 (one of the Portraits of the Apostles in the Sacristy of Toledo Cathedral)</a:t>
            </a:r>
          </a:p>
          <a:p>
            <a:pPr>
              <a:spcBef>
                <a:spcPct val="50000"/>
              </a:spcBef>
            </a:pPr>
            <a:endParaRPr lang="en-US" sz="2000" b="1">
              <a:solidFill>
                <a:schemeClr val="folHlink"/>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4" name="Text Box 6"/>
          <p:cNvSpPr txBox="1">
            <a:spLocks noChangeArrowheads="1"/>
          </p:cNvSpPr>
          <p:nvPr/>
        </p:nvSpPr>
        <p:spPr bwMode="auto">
          <a:xfrm>
            <a:off x="5486400" y="5410200"/>
            <a:ext cx="2743200" cy="915988"/>
          </a:xfrm>
          <a:prstGeom prst="rect">
            <a:avLst/>
          </a:prstGeom>
          <a:noFill/>
          <a:ln w="9525">
            <a:noFill/>
            <a:miter lim="800000"/>
            <a:headEnd/>
            <a:tailEnd/>
          </a:ln>
          <a:effectLst/>
        </p:spPr>
        <p:txBody>
          <a:bodyPr>
            <a:spAutoFit/>
          </a:bodyPr>
          <a:lstStyle/>
          <a:p>
            <a:pPr>
              <a:spcBef>
                <a:spcPct val="50000"/>
              </a:spcBef>
            </a:pPr>
            <a:r>
              <a:rPr lang="en-US" b="1"/>
              <a:t>El Greco was buried in the Church of St. Thomé.</a:t>
            </a:r>
          </a:p>
        </p:txBody>
      </p:sp>
      <p:pic>
        <p:nvPicPr>
          <p:cNvPr id="32777" name="Picture 9" descr="El Greco. The Burial of Count Orgaz."/>
          <p:cNvPicPr>
            <a:picLocks noChangeAspect="1" noChangeArrowheads="1"/>
          </p:cNvPicPr>
          <p:nvPr/>
        </p:nvPicPr>
        <p:blipFill>
          <a:blip r:embed="rId3" cstate="print"/>
          <a:srcRect/>
          <a:stretch>
            <a:fillRect/>
          </a:stretch>
        </p:blipFill>
        <p:spPr bwMode="auto">
          <a:xfrm>
            <a:off x="-228600" y="0"/>
            <a:ext cx="5414963" cy="6858000"/>
          </a:xfrm>
          <a:prstGeom prst="rect">
            <a:avLst/>
          </a:prstGeom>
          <a:noFill/>
        </p:spPr>
      </p:pic>
      <p:sp>
        <p:nvSpPr>
          <p:cNvPr id="32778" name="Text Box 10"/>
          <p:cNvSpPr txBox="1">
            <a:spLocks noChangeArrowheads="1"/>
          </p:cNvSpPr>
          <p:nvPr/>
        </p:nvSpPr>
        <p:spPr bwMode="auto">
          <a:xfrm>
            <a:off x="5257800" y="0"/>
            <a:ext cx="3886200" cy="1311275"/>
          </a:xfrm>
          <a:prstGeom prst="rect">
            <a:avLst/>
          </a:prstGeom>
          <a:noFill/>
          <a:ln w="9525">
            <a:noFill/>
            <a:miter lim="800000"/>
            <a:headEnd/>
            <a:tailEnd/>
          </a:ln>
          <a:effectLst/>
        </p:spPr>
        <p:txBody>
          <a:bodyPr>
            <a:spAutoFit/>
          </a:bodyPr>
          <a:lstStyle/>
          <a:p>
            <a:pPr>
              <a:spcBef>
                <a:spcPct val="50000"/>
              </a:spcBef>
            </a:pPr>
            <a:r>
              <a:rPr lang="en-US" sz="2000" b="1" i="1">
                <a:solidFill>
                  <a:schemeClr val="folHlink"/>
                </a:solidFill>
              </a:rPr>
              <a:t>The Burial of Count Orgaz.</a:t>
            </a:r>
            <a:r>
              <a:rPr lang="en-US" sz="2000" b="1">
                <a:solidFill>
                  <a:schemeClr val="folHlink"/>
                </a:solidFill>
              </a:rPr>
              <a:t> c.1586. Oil on canvas. Church of San Tomé, Toledo, Spain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1" name="Picture 5" descr="El Greco. St. Louis King of France with a Page."/>
          <p:cNvPicPr>
            <a:picLocks noChangeAspect="1" noChangeArrowheads="1"/>
          </p:cNvPicPr>
          <p:nvPr/>
        </p:nvPicPr>
        <p:blipFill>
          <a:blip r:embed="rId2" cstate="print"/>
          <a:srcRect/>
          <a:stretch>
            <a:fillRect/>
          </a:stretch>
        </p:blipFill>
        <p:spPr bwMode="auto">
          <a:xfrm>
            <a:off x="0" y="0"/>
            <a:ext cx="5181600" cy="6858000"/>
          </a:xfrm>
          <a:prstGeom prst="rect">
            <a:avLst/>
          </a:prstGeom>
          <a:noFill/>
        </p:spPr>
      </p:pic>
      <p:sp>
        <p:nvSpPr>
          <p:cNvPr id="14342" name="Text Box 6"/>
          <p:cNvSpPr txBox="1">
            <a:spLocks noChangeArrowheads="1"/>
          </p:cNvSpPr>
          <p:nvPr/>
        </p:nvSpPr>
        <p:spPr bwMode="auto">
          <a:xfrm>
            <a:off x="5486400" y="228600"/>
            <a:ext cx="2819400" cy="4478149"/>
          </a:xfrm>
          <a:prstGeom prst="rect">
            <a:avLst/>
          </a:prstGeom>
          <a:noFill/>
          <a:ln w="9525">
            <a:noFill/>
            <a:miter lim="800000"/>
            <a:headEnd/>
            <a:tailEnd/>
          </a:ln>
          <a:effectLst/>
        </p:spPr>
        <p:txBody>
          <a:bodyPr>
            <a:spAutoFit/>
          </a:bodyPr>
          <a:lstStyle/>
          <a:p>
            <a:pPr>
              <a:spcBef>
                <a:spcPct val="50000"/>
              </a:spcBef>
            </a:pPr>
            <a:r>
              <a:rPr lang="en-US" sz="2000" b="1" dirty="0">
                <a:solidFill>
                  <a:schemeClr val="folHlink"/>
                </a:solidFill>
              </a:rPr>
              <a:t>El Greco. </a:t>
            </a:r>
            <a:r>
              <a:rPr lang="en-US" sz="2000" b="1" i="1" dirty="0">
                <a:solidFill>
                  <a:schemeClr val="folHlink"/>
                </a:solidFill>
              </a:rPr>
              <a:t>Annunciation.</a:t>
            </a:r>
            <a:r>
              <a:rPr lang="en-US" sz="2000" b="1" dirty="0">
                <a:solidFill>
                  <a:schemeClr val="folHlink"/>
                </a:solidFill>
              </a:rPr>
              <a:t> Before 1570. Tempera on panel. </a:t>
            </a:r>
            <a:r>
              <a:rPr lang="en-US" sz="2000" b="1" dirty="0" err="1">
                <a:solidFill>
                  <a:schemeClr val="folHlink"/>
                </a:solidFill>
              </a:rPr>
              <a:t>Museo</a:t>
            </a:r>
            <a:r>
              <a:rPr lang="en-US" sz="2000" b="1" dirty="0">
                <a:solidFill>
                  <a:schemeClr val="folHlink"/>
                </a:solidFill>
              </a:rPr>
              <a:t> del Prado, Madrid, Spain. </a:t>
            </a:r>
          </a:p>
          <a:p>
            <a:pPr>
              <a:spcBef>
                <a:spcPct val="50000"/>
              </a:spcBef>
            </a:pPr>
            <a:endParaRPr lang="en-US" sz="2000" b="1" dirty="0">
              <a:solidFill>
                <a:schemeClr val="folHlink"/>
              </a:solidFill>
            </a:endParaRPr>
          </a:p>
          <a:p>
            <a:pPr>
              <a:spcBef>
                <a:spcPct val="50000"/>
              </a:spcBef>
            </a:pPr>
            <a:r>
              <a:rPr lang="en-US" b="1" dirty="0" smtClean="0"/>
              <a:t>elongated </a:t>
            </a:r>
            <a:r>
              <a:rPr lang="en-US" b="1" dirty="0"/>
              <a:t>figures, ever straining upward, </a:t>
            </a:r>
          </a:p>
          <a:p>
            <a:pPr>
              <a:spcBef>
                <a:spcPct val="50000"/>
              </a:spcBef>
            </a:pPr>
            <a:r>
              <a:rPr lang="en-US" b="1" dirty="0" smtClean="0"/>
              <a:t>intense </a:t>
            </a:r>
            <a:r>
              <a:rPr lang="en-US" b="1" dirty="0"/>
              <a:t>and unusual colors, </a:t>
            </a:r>
            <a:endParaRPr lang="en-US" b="1" dirty="0" smtClean="0"/>
          </a:p>
          <a:p>
            <a:pPr>
              <a:spcBef>
                <a:spcPct val="50000"/>
              </a:spcBef>
            </a:pPr>
            <a:r>
              <a:rPr lang="en-US" b="1" dirty="0" smtClean="0"/>
              <a:t>Passionate and energetic.  </a:t>
            </a:r>
            <a:endParaRPr lang="en-US"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5" name="Picture 5" descr="El Greco. Christ Driving the Traders from the Temple."/>
          <p:cNvPicPr>
            <a:picLocks noChangeAspect="1" noChangeArrowheads="1"/>
          </p:cNvPicPr>
          <p:nvPr/>
        </p:nvPicPr>
        <p:blipFill>
          <a:blip r:embed="rId3" cstate="print"/>
          <a:srcRect/>
          <a:stretch>
            <a:fillRect/>
          </a:stretch>
        </p:blipFill>
        <p:spPr bwMode="auto">
          <a:xfrm>
            <a:off x="533400" y="665163"/>
            <a:ext cx="8001000" cy="6192837"/>
          </a:xfrm>
          <a:prstGeom prst="rect">
            <a:avLst/>
          </a:prstGeom>
          <a:noFill/>
        </p:spPr>
      </p:pic>
      <p:sp>
        <p:nvSpPr>
          <p:cNvPr id="15366" name="Rectangle 6"/>
          <p:cNvSpPr>
            <a:spLocks noChangeArrowheads="1"/>
          </p:cNvSpPr>
          <p:nvPr/>
        </p:nvSpPr>
        <p:spPr bwMode="auto">
          <a:xfrm>
            <a:off x="533400" y="0"/>
            <a:ext cx="8839200" cy="641350"/>
          </a:xfrm>
          <a:prstGeom prst="rect">
            <a:avLst/>
          </a:prstGeom>
          <a:noFill/>
          <a:ln w="9525">
            <a:noFill/>
            <a:miter lim="800000"/>
            <a:headEnd/>
            <a:tailEnd/>
          </a:ln>
          <a:effectLst/>
        </p:spPr>
        <p:txBody>
          <a:bodyPr anchor="ctr">
            <a:spAutoFit/>
          </a:bodyPr>
          <a:lstStyle/>
          <a:p>
            <a:pPr eaLnBrk="1" hangingPunct="1"/>
            <a:r>
              <a:rPr lang="en-US" b="1">
                <a:solidFill>
                  <a:schemeClr val="folHlink"/>
                </a:solidFill>
              </a:rPr>
              <a:t>El Greco.</a:t>
            </a:r>
            <a:r>
              <a:rPr lang="en-US">
                <a:solidFill>
                  <a:schemeClr val="folHlink"/>
                </a:solidFill>
              </a:rPr>
              <a:t> </a:t>
            </a:r>
            <a:r>
              <a:rPr lang="en-US" b="1" i="1">
                <a:solidFill>
                  <a:schemeClr val="folHlink"/>
                </a:solidFill>
              </a:rPr>
              <a:t>Christ Driving the Traders from the Temple.</a:t>
            </a:r>
            <a:r>
              <a:rPr lang="en-US">
                <a:solidFill>
                  <a:schemeClr val="folHlink"/>
                </a:solidFill>
              </a:rPr>
              <a:t> c.1570. Oil on panel. National Gallery of Art, Washington, DC, USA.</a:t>
            </a:r>
            <a:r>
              <a:rPr lang="en-US"/>
              <a: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3" name="Picture 5" descr="El Greco. Mary Magdalen in Penitence."/>
          <p:cNvPicPr>
            <a:picLocks noChangeAspect="1" noChangeArrowheads="1"/>
          </p:cNvPicPr>
          <p:nvPr/>
        </p:nvPicPr>
        <p:blipFill>
          <a:blip r:embed="rId3" cstate="print"/>
          <a:srcRect/>
          <a:stretch>
            <a:fillRect/>
          </a:stretch>
        </p:blipFill>
        <p:spPr bwMode="auto">
          <a:xfrm>
            <a:off x="0" y="0"/>
            <a:ext cx="6340475" cy="6858000"/>
          </a:xfrm>
          <a:prstGeom prst="rect">
            <a:avLst/>
          </a:prstGeom>
          <a:noFill/>
        </p:spPr>
      </p:pic>
      <p:sp>
        <p:nvSpPr>
          <p:cNvPr id="17414" name="Text Box 6"/>
          <p:cNvSpPr txBox="1">
            <a:spLocks noChangeArrowheads="1"/>
          </p:cNvSpPr>
          <p:nvPr/>
        </p:nvSpPr>
        <p:spPr bwMode="auto">
          <a:xfrm>
            <a:off x="6553200" y="0"/>
            <a:ext cx="2286000" cy="6689725"/>
          </a:xfrm>
          <a:prstGeom prst="rect">
            <a:avLst/>
          </a:prstGeom>
          <a:noFill/>
          <a:ln w="9525">
            <a:noFill/>
            <a:miter lim="800000"/>
            <a:headEnd/>
            <a:tailEnd/>
          </a:ln>
          <a:effectLst/>
        </p:spPr>
        <p:txBody>
          <a:bodyPr>
            <a:spAutoFit/>
          </a:bodyPr>
          <a:lstStyle/>
          <a:p>
            <a:pPr algn="ctr">
              <a:spcBef>
                <a:spcPct val="50000"/>
              </a:spcBef>
            </a:pPr>
            <a:r>
              <a:rPr lang="en-US" sz="2000" b="1">
                <a:solidFill>
                  <a:schemeClr val="folHlink"/>
                </a:solidFill>
              </a:rPr>
              <a:t>El Greco. </a:t>
            </a:r>
            <a:r>
              <a:rPr lang="en-US" sz="2000" b="1" i="1">
                <a:solidFill>
                  <a:schemeClr val="folHlink"/>
                </a:solidFill>
              </a:rPr>
              <a:t>Mary Magdalen in Penitence.</a:t>
            </a:r>
            <a:r>
              <a:rPr lang="en-US" sz="2000" b="1">
                <a:solidFill>
                  <a:schemeClr val="folHlink"/>
                </a:solidFill>
              </a:rPr>
              <a:t> c. 1577. </a:t>
            </a:r>
            <a:r>
              <a:rPr lang="en-US" sz="1600" b="1">
                <a:solidFill>
                  <a:schemeClr val="folHlink"/>
                </a:solidFill>
              </a:rPr>
              <a:t>Oil on canvas. Worcester Art Museum, Worcester, Massachusetts, USA</a:t>
            </a:r>
          </a:p>
          <a:p>
            <a:pPr algn="ctr">
              <a:spcBef>
                <a:spcPct val="50000"/>
              </a:spcBef>
            </a:pPr>
            <a:endParaRPr lang="en-US" sz="1600" b="1">
              <a:solidFill>
                <a:schemeClr val="folHlink"/>
              </a:solidFill>
            </a:endParaRPr>
          </a:p>
          <a:p>
            <a:pPr>
              <a:spcBef>
                <a:spcPct val="50000"/>
              </a:spcBef>
            </a:pPr>
            <a:r>
              <a:rPr lang="en-US" sz="1600"/>
              <a:t>His artistic roots are diverse: he traveled between Venice, Rome, and Spain (settling in Toledo). The Christian doctrines of Spain made a crucial impact on his approach to painting, and his art represents a blend of passion and restraint, religious fervor and Neo-Platonism, influenced by the mysticism of the Counter-Reformation.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61" name="Picture 5" descr="toledo"/>
          <p:cNvPicPr>
            <a:picLocks noChangeAspect="1" noChangeArrowheads="1"/>
          </p:cNvPicPr>
          <p:nvPr/>
        </p:nvPicPr>
        <p:blipFill>
          <a:blip r:embed="rId2" cstate="print"/>
          <a:srcRect/>
          <a:stretch>
            <a:fillRect/>
          </a:stretch>
        </p:blipFill>
        <p:spPr bwMode="auto">
          <a:xfrm>
            <a:off x="0" y="0"/>
            <a:ext cx="6121400" cy="6858000"/>
          </a:xfrm>
          <a:prstGeom prst="rect">
            <a:avLst/>
          </a:prstGeom>
          <a:noFill/>
        </p:spPr>
      </p:pic>
      <p:sp>
        <p:nvSpPr>
          <p:cNvPr id="19462" name="Text Box 6"/>
          <p:cNvSpPr txBox="1">
            <a:spLocks noChangeArrowheads="1"/>
          </p:cNvSpPr>
          <p:nvPr/>
        </p:nvSpPr>
        <p:spPr bwMode="auto">
          <a:xfrm>
            <a:off x="6400800" y="0"/>
            <a:ext cx="2362200" cy="3444875"/>
          </a:xfrm>
          <a:prstGeom prst="rect">
            <a:avLst/>
          </a:prstGeom>
          <a:noFill/>
          <a:ln w="9525">
            <a:noFill/>
            <a:miter lim="800000"/>
            <a:headEnd/>
            <a:tailEnd/>
          </a:ln>
          <a:effectLst/>
        </p:spPr>
        <p:txBody>
          <a:bodyPr>
            <a:spAutoFit/>
          </a:bodyPr>
          <a:lstStyle/>
          <a:p>
            <a:pPr>
              <a:spcBef>
                <a:spcPct val="50000"/>
              </a:spcBef>
            </a:pPr>
            <a:r>
              <a:rPr lang="en-US" sz="2000" b="1" i="1">
                <a:solidFill>
                  <a:schemeClr val="folHlink"/>
                </a:solidFill>
              </a:rPr>
              <a:t>View of Toledo</a:t>
            </a:r>
            <a:r>
              <a:rPr lang="en-US" sz="2000" b="1">
                <a:solidFill>
                  <a:schemeClr val="folHlink"/>
                </a:solidFill>
              </a:rPr>
              <a:t> </a:t>
            </a:r>
            <a:br>
              <a:rPr lang="en-US" sz="2000" b="1">
                <a:solidFill>
                  <a:schemeClr val="folHlink"/>
                </a:solidFill>
              </a:rPr>
            </a:br>
            <a:r>
              <a:rPr lang="en-US" sz="2000" b="1">
                <a:solidFill>
                  <a:schemeClr val="folHlink"/>
                </a:solidFill>
              </a:rPr>
              <a:t>c. 1597 (180 Kb); Oil on canvas, 121.3 x 108.6 cm (47 3/4 x 42 3/4 in); The Metropolitan Museum of Art, New York</a:t>
            </a:r>
            <a:r>
              <a:rPr lang="en-US" sz="2000" b="1"/>
              <a:t> </a:t>
            </a:r>
            <a:br>
              <a:rPr lang="en-US" sz="2000" b="1"/>
            </a:br>
            <a:endParaRPr lang="en-US" sz="2000" b="1"/>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5" name="Picture 5" descr="shepherds"/>
          <p:cNvPicPr>
            <a:picLocks noChangeAspect="1" noChangeArrowheads="1"/>
          </p:cNvPicPr>
          <p:nvPr/>
        </p:nvPicPr>
        <p:blipFill>
          <a:blip r:embed="rId3" cstate="print"/>
          <a:srcRect/>
          <a:stretch>
            <a:fillRect/>
          </a:stretch>
        </p:blipFill>
        <p:spPr bwMode="auto">
          <a:xfrm>
            <a:off x="0" y="0"/>
            <a:ext cx="3624263" cy="6838950"/>
          </a:xfrm>
          <a:prstGeom prst="rect">
            <a:avLst/>
          </a:prstGeom>
          <a:noFill/>
        </p:spPr>
      </p:pic>
      <p:pic>
        <p:nvPicPr>
          <p:cNvPr id="20487" name="Picture 7" descr="cardinal"/>
          <p:cNvPicPr>
            <a:picLocks noChangeAspect="1" noChangeArrowheads="1"/>
          </p:cNvPicPr>
          <p:nvPr/>
        </p:nvPicPr>
        <p:blipFill>
          <a:blip r:embed="rId4" cstate="print"/>
          <a:srcRect/>
          <a:stretch>
            <a:fillRect/>
          </a:stretch>
        </p:blipFill>
        <p:spPr bwMode="auto">
          <a:xfrm>
            <a:off x="4962525" y="0"/>
            <a:ext cx="4181475" cy="6858000"/>
          </a:xfrm>
          <a:prstGeom prst="rect">
            <a:avLst/>
          </a:prstGeom>
          <a:noFill/>
        </p:spPr>
      </p:pic>
      <p:sp>
        <p:nvSpPr>
          <p:cNvPr id="20488" name="Text Box 8"/>
          <p:cNvSpPr txBox="1">
            <a:spLocks noChangeArrowheads="1"/>
          </p:cNvSpPr>
          <p:nvPr/>
        </p:nvSpPr>
        <p:spPr bwMode="auto">
          <a:xfrm>
            <a:off x="3581400" y="0"/>
            <a:ext cx="1447800" cy="6247864"/>
          </a:xfrm>
          <a:prstGeom prst="rect">
            <a:avLst/>
          </a:prstGeom>
          <a:noFill/>
          <a:ln w="9525">
            <a:noFill/>
            <a:miter lim="800000"/>
            <a:headEnd/>
            <a:tailEnd/>
          </a:ln>
          <a:effectLst/>
        </p:spPr>
        <p:txBody>
          <a:bodyPr wrap="square">
            <a:spAutoFit/>
          </a:bodyPr>
          <a:lstStyle/>
          <a:p>
            <a:r>
              <a:rPr lang="en-US" sz="1600" i="1" dirty="0" smtClean="0"/>
              <a:t>The Adoration of the Shepherds </a:t>
            </a:r>
            <a:br>
              <a:rPr lang="en-US" sz="1600" i="1" dirty="0" smtClean="0"/>
            </a:br>
            <a:r>
              <a:rPr lang="en-US" sz="1600" i="1" dirty="0" smtClean="0"/>
              <a:t>1612-14 (230 Kb); Oil on canvas, 319 x 180 cm (125 5/8 x 70 7/8"); </a:t>
            </a:r>
            <a:r>
              <a:rPr lang="en-US" sz="1600" i="1" dirty="0" err="1" smtClean="0"/>
              <a:t>Museo</a:t>
            </a:r>
            <a:r>
              <a:rPr lang="en-US" sz="1600" i="1" dirty="0" smtClean="0"/>
              <a:t> del Prado, Madrid</a:t>
            </a:r>
            <a:r>
              <a:rPr lang="en-US" sz="1600" dirty="0" smtClean="0"/>
              <a:t> </a:t>
            </a:r>
          </a:p>
          <a:p>
            <a:endParaRPr lang="en-US" sz="1600" i="1" dirty="0" smtClean="0"/>
          </a:p>
          <a:p>
            <a:endParaRPr lang="en-US" sz="1600" i="1" dirty="0" smtClean="0"/>
          </a:p>
          <a:p>
            <a:endParaRPr lang="en-US" sz="1600" i="1" dirty="0" smtClean="0"/>
          </a:p>
          <a:p>
            <a:r>
              <a:rPr lang="en-US" sz="1600" i="1" dirty="0" smtClean="0"/>
              <a:t>Portrait of a Cardinal</a:t>
            </a:r>
            <a:r>
              <a:rPr lang="en-US" sz="1600" dirty="0" smtClean="0"/>
              <a:t> </a:t>
            </a:r>
            <a:br>
              <a:rPr lang="en-US" sz="1600" dirty="0" smtClean="0"/>
            </a:br>
            <a:r>
              <a:rPr lang="en-US" sz="1600" dirty="0" smtClean="0"/>
              <a:t>c. 1600 (160 Kb); Oil on canvas, 180.8 x 108 cm (67 1/4 x 42 1/2 in); The Metropolitan Museum of Art, New York</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3" name="Picture 5" descr="baptism-1597"/>
          <p:cNvPicPr>
            <a:picLocks noChangeAspect="1" noChangeArrowheads="1"/>
          </p:cNvPicPr>
          <p:nvPr/>
        </p:nvPicPr>
        <p:blipFill>
          <a:blip r:embed="rId3" cstate="print"/>
          <a:srcRect/>
          <a:stretch>
            <a:fillRect/>
          </a:stretch>
        </p:blipFill>
        <p:spPr bwMode="auto">
          <a:xfrm>
            <a:off x="0" y="0"/>
            <a:ext cx="2733675" cy="6858000"/>
          </a:xfrm>
          <a:prstGeom prst="rect">
            <a:avLst/>
          </a:prstGeom>
          <a:noFill/>
        </p:spPr>
      </p:pic>
      <p:pic>
        <p:nvPicPr>
          <p:cNvPr id="22535" name="Picture 7" descr="holy-trinity"/>
          <p:cNvPicPr>
            <a:picLocks noChangeAspect="1" noChangeArrowheads="1"/>
          </p:cNvPicPr>
          <p:nvPr/>
        </p:nvPicPr>
        <p:blipFill>
          <a:blip r:embed="rId4" cstate="print"/>
          <a:srcRect/>
          <a:stretch>
            <a:fillRect/>
          </a:stretch>
        </p:blipFill>
        <p:spPr bwMode="auto">
          <a:xfrm>
            <a:off x="5238750" y="0"/>
            <a:ext cx="3905250" cy="6858000"/>
          </a:xfrm>
          <a:prstGeom prst="rect">
            <a:avLst/>
          </a:prstGeom>
          <a:noFill/>
        </p:spPr>
      </p:pic>
      <p:sp>
        <p:nvSpPr>
          <p:cNvPr id="22536" name="Text Box 8"/>
          <p:cNvSpPr txBox="1">
            <a:spLocks noChangeArrowheads="1"/>
          </p:cNvSpPr>
          <p:nvPr/>
        </p:nvSpPr>
        <p:spPr bwMode="auto">
          <a:xfrm>
            <a:off x="2819400" y="0"/>
            <a:ext cx="2362200" cy="5381625"/>
          </a:xfrm>
          <a:prstGeom prst="rect">
            <a:avLst/>
          </a:prstGeom>
          <a:noFill/>
          <a:ln w="9525">
            <a:noFill/>
            <a:miter lim="800000"/>
            <a:headEnd/>
            <a:tailEnd/>
          </a:ln>
          <a:effectLst/>
        </p:spPr>
        <p:txBody>
          <a:bodyPr>
            <a:spAutoFit/>
          </a:bodyPr>
          <a:lstStyle/>
          <a:p>
            <a:r>
              <a:rPr lang="en-US" sz="2000" b="1" i="1">
                <a:solidFill>
                  <a:schemeClr val="folHlink"/>
                </a:solidFill>
              </a:rPr>
              <a:t>Baptism of Christ</a:t>
            </a:r>
            <a:r>
              <a:rPr lang="en-US" sz="2000" b="1">
                <a:solidFill>
                  <a:schemeClr val="folHlink"/>
                </a:solidFill>
              </a:rPr>
              <a:t> </a:t>
            </a:r>
            <a:br>
              <a:rPr lang="en-US" sz="2000" b="1">
                <a:solidFill>
                  <a:schemeClr val="folHlink"/>
                </a:solidFill>
              </a:rPr>
            </a:br>
            <a:r>
              <a:rPr lang="en-US" sz="2000" b="1">
                <a:solidFill>
                  <a:schemeClr val="folHlink"/>
                </a:solidFill>
              </a:rPr>
              <a:t>1597-1600 Oil on canvas, 350 x 144 cm; Museo del Prado, Madrid </a:t>
            </a:r>
          </a:p>
          <a:p>
            <a:endParaRPr lang="en-US" sz="2000" b="1">
              <a:solidFill>
                <a:schemeClr val="folHlink"/>
              </a:solidFill>
            </a:endParaRPr>
          </a:p>
          <a:p>
            <a:r>
              <a:rPr lang="en-US" sz="2000" b="1" i="1">
                <a:solidFill>
                  <a:schemeClr val="folHlink"/>
                </a:solidFill>
              </a:rPr>
              <a:t>The Holy Trinity</a:t>
            </a:r>
            <a:r>
              <a:rPr lang="en-US" sz="2000" b="1">
                <a:solidFill>
                  <a:schemeClr val="folHlink"/>
                </a:solidFill>
              </a:rPr>
              <a:t> </a:t>
            </a:r>
            <a:br>
              <a:rPr lang="en-US" sz="2000" b="1">
                <a:solidFill>
                  <a:schemeClr val="folHlink"/>
                </a:solidFill>
              </a:rPr>
            </a:br>
            <a:r>
              <a:rPr lang="en-US" sz="2000" b="1">
                <a:solidFill>
                  <a:schemeClr val="folHlink"/>
                </a:solidFill>
              </a:rPr>
              <a:t>1577   Oil  on canvas, 300 x 179 cm (118 1/8 x 70 1/2"); Museo del Prado, Madrid</a:t>
            </a:r>
            <a:r>
              <a:rPr lang="en-US" sz="2000">
                <a:solidFill>
                  <a:schemeClr val="folHlink"/>
                </a:solidFill>
              </a:rPr>
              <a:t> </a:t>
            </a:r>
            <a:br>
              <a:rPr lang="en-US" sz="2000">
                <a:solidFill>
                  <a:schemeClr val="folHlink"/>
                </a:solidFill>
              </a:rPr>
            </a:br>
            <a:endParaRPr lang="en-US" sz="2000">
              <a:solidFill>
                <a:schemeClr val="folHlink"/>
              </a:solidFill>
            </a:endParaRPr>
          </a:p>
          <a:p>
            <a:pPr>
              <a:spcBef>
                <a:spcPct val="50000"/>
              </a:spcBef>
            </a:pPr>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81" name="Picture 5" descr="laocoon"/>
          <p:cNvPicPr>
            <a:picLocks noChangeAspect="1" noChangeArrowheads="1"/>
          </p:cNvPicPr>
          <p:nvPr/>
        </p:nvPicPr>
        <p:blipFill>
          <a:blip r:embed="rId2" cstate="print"/>
          <a:srcRect/>
          <a:stretch>
            <a:fillRect/>
          </a:stretch>
        </p:blipFill>
        <p:spPr bwMode="auto">
          <a:xfrm>
            <a:off x="685800" y="36513"/>
            <a:ext cx="8458200" cy="6821487"/>
          </a:xfrm>
          <a:prstGeom prst="rect">
            <a:avLst/>
          </a:prstGeom>
          <a:noFill/>
        </p:spPr>
      </p:pic>
      <p:sp>
        <p:nvSpPr>
          <p:cNvPr id="24582" name="Text Box 6"/>
          <p:cNvSpPr txBox="1">
            <a:spLocks noChangeArrowheads="1"/>
          </p:cNvSpPr>
          <p:nvPr/>
        </p:nvSpPr>
        <p:spPr bwMode="auto">
          <a:xfrm>
            <a:off x="0" y="0"/>
            <a:ext cx="609600" cy="6918325"/>
          </a:xfrm>
          <a:prstGeom prst="rect">
            <a:avLst/>
          </a:prstGeom>
          <a:noFill/>
          <a:ln w="9525">
            <a:noFill/>
            <a:miter lim="800000"/>
            <a:headEnd/>
            <a:tailEnd/>
          </a:ln>
          <a:effectLst/>
        </p:spPr>
        <p:txBody>
          <a:bodyPr>
            <a:spAutoFit/>
          </a:bodyPr>
          <a:lstStyle/>
          <a:p>
            <a:pPr>
              <a:spcBef>
                <a:spcPct val="50000"/>
              </a:spcBef>
            </a:pPr>
            <a:r>
              <a:rPr lang="en-US" sz="3200" i="1">
                <a:solidFill>
                  <a:schemeClr val="folHlink"/>
                </a:solidFill>
              </a:rPr>
              <a:t>L</a:t>
            </a:r>
          </a:p>
          <a:p>
            <a:pPr>
              <a:spcBef>
                <a:spcPct val="50000"/>
              </a:spcBef>
            </a:pPr>
            <a:r>
              <a:rPr lang="en-US" sz="3200" i="1">
                <a:solidFill>
                  <a:schemeClr val="folHlink"/>
                </a:solidFill>
              </a:rPr>
              <a:t>ao</a:t>
            </a:r>
          </a:p>
          <a:p>
            <a:pPr>
              <a:spcBef>
                <a:spcPct val="50000"/>
              </a:spcBef>
            </a:pPr>
            <a:r>
              <a:rPr lang="en-US" sz="3200" i="1">
                <a:solidFill>
                  <a:schemeClr val="folHlink"/>
                </a:solidFill>
              </a:rPr>
              <a:t>c</a:t>
            </a:r>
          </a:p>
          <a:p>
            <a:pPr>
              <a:spcBef>
                <a:spcPct val="50000"/>
              </a:spcBef>
            </a:pPr>
            <a:r>
              <a:rPr lang="en-US" sz="3200" i="1">
                <a:solidFill>
                  <a:schemeClr val="folHlink"/>
                </a:solidFill>
              </a:rPr>
              <a:t>oon</a:t>
            </a:r>
          </a:p>
          <a:p>
            <a:pPr>
              <a:spcBef>
                <a:spcPct val="50000"/>
              </a:spcBef>
            </a:pPr>
            <a:r>
              <a:rPr lang="en-US" sz="3200">
                <a:solidFill>
                  <a:schemeClr val="folHlink"/>
                </a:solidFill>
              </a:rPr>
              <a:t> </a:t>
            </a:r>
            <a:br>
              <a:rPr lang="en-US" sz="3200">
                <a:solidFill>
                  <a:schemeClr val="folHlink"/>
                </a:solidFill>
              </a:rPr>
            </a:br>
            <a:r>
              <a:rPr lang="en-US" sz="3200">
                <a:solidFill>
                  <a:schemeClr val="folHlink"/>
                </a:solidFill>
              </a:rPr>
              <a:t>1610</a:t>
            </a:r>
            <a:r>
              <a:rPr lang="en-US" sz="3200"/>
              <a:t>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xtured">
  <a:themeElements>
    <a:clrScheme name="Textured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fontScheme name="Textured">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Textured 1">
        <a:dk1>
          <a:srgbClr val="660000"/>
        </a:dk1>
        <a:lt1>
          <a:srgbClr val="FFFFFF"/>
        </a:lt1>
        <a:dk2>
          <a:srgbClr val="800000"/>
        </a:dk2>
        <a:lt2>
          <a:srgbClr val="FFFFCC"/>
        </a:lt2>
        <a:accent1>
          <a:srgbClr val="BE7960"/>
        </a:accent1>
        <a:accent2>
          <a:srgbClr val="CC6600"/>
        </a:accent2>
        <a:accent3>
          <a:srgbClr val="C0AAAA"/>
        </a:accent3>
        <a:accent4>
          <a:srgbClr val="DADADA"/>
        </a:accent4>
        <a:accent5>
          <a:srgbClr val="DBBEB6"/>
        </a:accent5>
        <a:accent6>
          <a:srgbClr val="B95C00"/>
        </a:accent6>
        <a:hlink>
          <a:srgbClr val="FFCC66"/>
        </a:hlink>
        <a:folHlink>
          <a:srgbClr val="CC3300"/>
        </a:folHlink>
      </a:clrScheme>
      <a:clrMap bg1="dk2" tx1="lt1" bg2="dk1" tx2="lt2" accent1="accent1" accent2="accent2" accent3="accent3" accent4="accent4" accent5="accent5" accent6="accent6" hlink="hlink" folHlink="folHlink"/>
    </a:extraClrScheme>
    <a:extraClrScheme>
      <a:clrScheme name="Textured 2">
        <a:dk1>
          <a:srgbClr val="003300"/>
        </a:dk1>
        <a:lt1>
          <a:srgbClr val="FFFFFF"/>
        </a:lt1>
        <a:dk2>
          <a:srgbClr val="4D6A2A"/>
        </a:dk2>
        <a:lt2>
          <a:srgbClr val="CCFF99"/>
        </a:lt2>
        <a:accent1>
          <a:srgbClr val="33CC33"/>
        </a:accent1>
        <a:accent2>
          <a:srgbClr val="46562A"/>
        </a:accent2>
        <a:accent3>
          <a:srgbClr val="B2B9AC"/>
        </a:accent3>
        <a:accent4>
          <a:srgbClr val="DADADA"/>
        </a:accent4>
        <a:accent5>
          <a:srgbClr val="ADE2AD"/>
        </a:accent5>
        <a:accent6>
          <a:srgbClr val="3F4D25"/>
        </a:accent6>
        <a:hlink>
          <a:srgbClr val="009999"/>
        </a:hlink>
        <a:folHlink>
          <a:srgbClr val="CCCC00"/>
        </a:folHlink>
      </a:clrScheme>
      <a:clrMap bg1="dk2" tx1="lt1" bg2="dk1" tx2="lt2" accent1="accent1" accent2="accent2" accent3="accent3" accent4="accent4" accent5="accent5" accent6="accent6" hlink="hlink" folHlink="folHlink"/>
    </a:extraClrScheme>
    <a:extraClrScheme>
      <a:clrScheme name="Textured 3">
        <a:dk1>
          <a:srgbClr val="4E4E74"/>
        </a:dk1>
        <a:lt1>
          <a:srgbClr val="FFFFFF"/>
        </a:lt1>
        <a:dk2>
          <a:srgbClr val="666699"/>
        </a:dk2>
        <a:lt2>
          <a:srgbClr val="FFFFCC"/>
        </a:lt2>
        <a:accent1>
          <a:srgbClr val="5E5884"/>
        </a:accent1>
        <a:accent2>
          <a:srgbClr val="8AB29D"/>
        </a:accent2>
        <a:accent3>
          <a:srgbClr val="B8B8CA"/>
        </a:accent3>
        <a:accent4>
          <a:srgbClr val="DADADA"/>
        </a:accent4>
        <a:accent5>
          <a:srgbClr val="B6B4C2"/>
        </a:accent5>
        <a:accent6>
          <a:srgbClr val="7DA18E"/>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Textured 4">
        <a:dk1>
          <a:srgbClr val="004E4C"/>
        </a:dk1>
        <a:lt1>
          <a:srgbClr val="FFFFFF"/>
        </a:lt1>
        <a:dk2>
          <a:srgbClr val="006666"/>
        </a:dk2>
        <a:lt2>
          <a:srgbClr val="FFFFCC"/>
        </a:lt2>
        <a:accent1>
          <a:srgbClr val="FFCC00"/>
        </a:accent1>
        <a:accent2>
          <a:srgbClr val="00B0AC"/>
        </a:accent2>
        <a:accent3>
          <a:srgbClr val="AAB8B8"/>
        </a:accent3>
        <a:accent4>
          <a:srgbClr val="DADADA"/>
        </a:accent4>
        <a:accent5>
          <a:srgbClr val="FFE2AA"/>
        </a:accent5>
        <a:accent6>
          <a:srgbClr val="009F9B"/>
        </a:accent6>
        <a:hlink>
          <a:srgbClr val="BA7C3E"/>
        </a:hlink>
        <a:folHlink>
          <a:srgbClr val="724C00"/>
        </a:folHlink>
      </a:clrScheme>
      <a:clrMap bg1="dk2" tx1="lt1" bg2="dk1" tx2="lt2" accent1="accent1" accent2="accent2" accent3="accent3" accent4="accent4" accent5="accent5" accent6="accent6" hlink="hlink" folHlink="folHlink"/>
    </a:extraClrScheme>
    <a:extraClrScheme>
      <a:clrScheme name="Textured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clrMap bg1="dk2" tx1="lt1" bg2="dk1" tx2="lt2" accent1="accent1" accent2="accent2" accent3="accent3" accent4="accent4" accent5="accent5" accent6="accent6" hlink="hlink" folHlink="folHlink"/>
    </a:extraClrScheme>
    <a:extraClrScheme>
      <a:clrScheme name="Textured 6">
        <a:dk1>
          <a:srgbClr val="080808"/>
        </a:dk1>
        <a:lt1>
          <a:srgbClr val="FFFFFF"/>
        </a:lt1>
        <a:dk2>
          <a:srgbClr val="4D4D4D"/>
        </a:dk2>
        <a:lt2>
          <a:srgbClr val="FFFFFF"/>
        </a:lt2>
        <a:accent1>
          <a:srgbClr val="666699"/>
        </a:accent1>
        <a:accent2>
          <a:srgbClr val="3366CC"/>
        </a:accent2>
        <a:accent3>
          <a:srgbClr val="B2B2B2"/>
        </a:accent3>
        <a:accent4>
          <a:srgbClr val="DADADA"/>
        </a:accent4>
        <a:accent5>
          <a:srgbClr val="B8B8CA"/>
        </a:accent5>
        <a:accent6>
          <a:srgbClr val="2D5CB9"/>
        </a:accent6>
        <a:hlink>
          <a:srgbClr val="00CCFF"/>
        </a:hlink>
        <a:folHlink>
          <a:srgbClr val="CCCCFF"/>
        </a:folHlink>
      </a:clrScheme>
      <a:clrMap bg1="dk2" tx1="lt1" bg2="dk1" tx2="lt2" accent1="accent1" accent2="accent2" accent3="accent3" accent4="accent4" accent5="accent5" accent6="accent6" hlink="hlink" folHlink="folHlink"/>
    </a:extraClrScheme>
    <a:extraClrScheme>
      <a:clrScheme name="Textured 7">
        <a:dk1>
          <a:srgbClr val="000000"/>
        </a:dk1>
        <a:lt1>
          <a:srgbClr val="DBDAC2"/>
        </a:lt1>
        <a:dk2>
          <a:srgbClr val="827F4C"/>
        </a:dk2>
        <a:lt2>
          <a:srgbClr val="C0BC94"/>
        </a:lt2>
        <a:accent1>
          <a:srgbClr val="AAA578"/>
        </a:accent1>
        <a:accent2>
          <a:srgbClr val="A2A4AC"/>
        </a:accent2>
        <a:accent3>
          <a:srgbClr val="EAEADD"/>
        </a:accent3>
        <a:accent4>
          <a:srgbClr val="000000"/>
        </a:accent4>
        <a:accent5>
          <a:srgbClr val="D2CFBE"/>
        </a:accent5>
        <a:accent6>
          <a:srgbClr val="92949B"/>
        </a:accent6>
        <a:hlink>
          <a:srgbClr val="5B8800"/>
        </a:hlink>
        <a:folHlink>
          <a:srgbClr val="686532"/>
        </a:folHlink>
      </a:clrScheme>
      <a:clrMap bg1="lt1" tx1="dk1" bg2="lt2" tx2="dk2" accent1="accent1" accent2="accent2" accent3="accent3" accent4="accent4" accent5="accent5" accent6="accent6" hlink="hlink" folHlink="folHlink"/>
    </a:extraClrScheme>
    <a:extraClrScheme>
      <a:clrScheme name="Textured 8">
        <a:dk1>
          <a:srgbClr val="000000"/>
        </a:dk1>
        <a:lt1>
          <a:srgbClr val="DCE8F4"/>
        </a:lt1>
        <a:dk2>
          <a:srgbClr val="7B9CB5"/>
        </a:dk2>
        <a:lt2>
          <a:srgbClr val="969696"/>
        </a:lt2>
        <a:accent1>
          <a:srgbClr val="FFFFFF"/>
        </a:accent1>
        <a:accent2>
          <a:srgbClr val="00BAB6"/>
        </a:accent2>
        <a:accent3>
          <a:srgbClr val="EBF2F8"/>
        </a:accent3>
        <a:accent4>
          <a:srgbClr val="000000"/>
        </a:accent4>
        <a:accent5>
          <a:srgbClr val="FFFFFF"/>
        </a:accent5>
        <a:accent6>
          <a:srgbClr val="00A8A5"/>
        </a:accent6>
        <a:hlink>
          <a:srgbClr val="8A8AD8"/>
        </a:hlink>
        <a:folHlink>
          <a:srgbClr val="24249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Textured</Template>
  <TotalTime>198</TotalTime>
  <Words>1470</Words>
  <Application>Microsoft Office PowerPoint</Application>
  <PresentationFormat>On-screen Show (4:3)</PresentationFormat>
  <Paragraphs>93</Paragraphs>
  <Slides>23</Slides>
  <Notes>14</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Textured</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vector>
  </TitlesOfParts>
  <Company>5-Star-Grafix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Bill Walker</dc:creator>
  <cp:lastModifiedBy>user</cp:lastModifiedBy>
  <cp:revision>26</cp:revision>
  <dcterms:created xsi:type="dcterms:W3CDTF">2009-09-30T20:08:13Z</dcterms:created>
  <dcterms:modified xsi:type="dcterms:W3CDTF">2009-10-15T17:15:49Z</dcterms:modified>
</cp:coreProperties>
</file>